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10287000" cx="18288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7" roundtripDataSignature="AMtx7mjcSLzy+itzFUWuNdoz9zejXfBX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3360BBF-FF23-4697-A245-E6E80A0DE95E}">
  <a:tblStyle styleId="{A3360BBF-FF23-4697-A245-E6E80A0DE95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bold.fntdata"/><Relationship Id="rId21" Type="http://schemas.openxmlformats.org/officeDocument/2006/relationships/slide" Target="slides/slide15.xml"/><Relationship Id="rId43" Type="http://schemas.openxmlformats.org/officeDocument/2006/relationships/font" Target="fonts/Roboto-regular.fntdata"/><Relationship Id="rId24" Type="http://schemas.openxmlformats.org/officeDocument/2006/relationships/slide" Target="slides/slide18.xml"/><Relationship Id="rId46" Type="http://schemas.openxmlformats.org/officeDocument/2006/relationships/font" Target="fonts/Roboto-boldItalic.fntdata"/><Relationship Id="rId23" Type="http://schemas.openxmlformats.org/officeDocument/2006/relationships/slide" Target="slides/slide17.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Book9"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500" b="0" i="0" u="none" strike="noStrike" kern="1200" spc="0" baseline="0">
                <a:solidFill>
                  <a:schemeClr val="tx1">
                    <a:lumMod val="65000"/>
                    <a:lumOff val="35000"/>
                  </a:schemeClr>
                </a:solidFill>
                <a:latin typeface="+mn-lt"/>
                <a:ea typeface="+mn-ea"/>
                <a:cs typeface="+mn-cs"/>
              </a:defRPr>
            </a:pPr>
            <a:r>
              <a:rPr lang="en-US" altLang="zh-CN" sz="2500"/>
              <a:t>MASE</a:t>
            </a:r>
            <a:r>
              <a:rPr lang="zh-CN" altLang="en-US" sz="2500" baseline="0"/>
              <a:t> </a:t>
            </a:r>
            <a:r>
              <a:rPr lang="en-US" altLang="zh-CN" sz="2500" baseline="0"/>
              <a:t>&amp;</a:t>
            </a:r>
            <a:r>
              <a:rPr lang="zh-CN" altLang="en-US" sz="2500" baseline="0"/>
              <a:t> </a:t>
            </a:r>
            <a:r>
              <a:rPr lang="en-US" altLang="zh-CN" sz="2500" baseline="0"/>
              <a:t>MAPE</a:t>
            </a:r>
            <a:r>
              <a:rPr lang="zh-CN" altLang="en-US" sz="2500" baseline="0"/>
              <a:t> </a:t>
            </a:r>
            <a:r>
              <a:rPr lang="en-US" altLang="zh-CN" sz="2500" baseline="0"/>
              <a:t>Comparison</a:t>
            </a:r>
          </a:p>
          <a:p>
            <a:pPr>
              <a:defRPr sz="2500"/>
            </a:pPr>
            <a:r>
              <a:rPr lang="en-US" altLang="zh-CN" sz="2500" baseline="0"/>
              <a:t>Bagging</a:t>
            </a:r>
            <a:r>
              <a:rPr lang="zh-CN" altLang="en-US" sz="2500" baseline="0"/>
              <a:t> </a:t>
            </a:r>
            <a:r>
              <a:rPr lang="en-US" altLang="zh-CN" sz="2500" baseline="0"/>
              <a:t>V.S.</a:t>
            </a:r>
            <a:r>
              <a:rPr lang="zh-CN" altLang="en-US" sz="2500" baseline="0"/>
              <a:t> </a:t>
            </a:r>
            <a:r>
              <a:rPr lang="en-US" altLang="zh-CN" sz="2500" baseline="0"/>
              <a:t>ARIMA</a:t>
            </a:r>
            <a:endParaRPr lang="en-US" sz="2500"/>
          </a:p>
        </c:rich>
      </c:tx>
      <c:overlay val="0"/>
      <c:spPr>
        <a:noFill/>
        <a:ln>
          <a:noFill/>
        </a:ln>
        <a:effectLst/>
      </c:spPr>
      <c:txPr>
        <a:bodyPr rot="0" spcFirstLastPara="1" vertOverflow="ellipsis" vert="horz" wrap="square" anchor="ctr" anchorCtr="1"/>
        <a:lstStyle/>
        <a:p>
          <a:pPr>
            <a:defRPr sz="25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Sheet1!$M$24</c:f>
              <c:strCache>
                <c:ptCount val="1"/>
                <c:pt idx="0">
                  <c:v>MAPE</c:v>
                </c:pt>
              </c:strCache>
            </c:strRef>
          </c:tx>
          <c:spPr>
            <a:solidFill>
              <a:schemeClr val="accent1"/>
            </a:solidFill>
            <a:ln>
              <a:noFill/>
            </a:ln>
            <a:effectLst/>
          </c:spPr>
          <c:invertIfNegative val="0"/>
          <c:cat>
            <c:multiLvlStrRef>
              <c:f>Sheet1!$K$25:$L$28</c:f>
              <c:multiLvlStrCache>
                <c:ptCount val="4"/>
                <c:lvl>
                  <c:pt idx="0">
                    <c:v>Training</c:v>
                  </c:pt>
                  <c:pt idx="1">
                    <c:v>Training</c:v>
                  </c:pt>
                  <c:pt idx="2">
                    <c:v>Testing</c:v>
                  </c:pt>
                  <c:pt idx="3">
                    <c:v>Testing</c:v>
                  </c:pt>
                </c:lvl>
                <c:lvl>
                  <c:pt idx="0">
                    <c:v>Bagging</c:v>
                  </c:pt>
                  <c:pt idx="1">
                    <c:v>Best ARIMA</c:v>
                  </c:pt>
                  <c:pt idx="2">
                    <c:v>Bagging</c:v>
                  </c:pt>
                  <c:pt idx="3">
                    <c:v>Best ARIMA</c:v>
                  </c:pt>
                </c:lvl>
              </c:multiLvlStrCache>
            </c:multiLvlStrRef>
          </c:cat>
          <c:val>
            <c:numRef>
              <c:f>Sheet1!$M$25:$M$28</c:f>
              <c:numCache>
                <c:formatCode>0.00</c:formatCode>
                <c:ptCount val="4"/>
                <c:pt idx="0">
                  <c:v>5.4350908499999999</c:v>
                </c:pt>
                <c:pt idx="1">
                  <c:v>6.2263299999999999</c:v>
                </c:pt>
                <c:pt idx="2">
                  <c:v>7.9268634999999987</c:v>
                </c:pt>
                <c:pt idx="3">
                  <c:v>6.1297800000000002</c:v>
                </c:pt>
              </c:numCache>
            </c:numRef>
          </c:val>
          <c:extLst>
            <c:ext xmlns:c16="http://schemas.microsoft.com/office/drawing/2014/chart" uri="{C3380CC4-5D6E-409C-BE32-E72D297353CC}">
              <c16:uniqueId val="{00000000-60BD-FD4D-9326-438A57D67AD2}"/>
            </c:ext>
          </c:extLst>
        </c:ser>
        <c:ser>
          <c:idx val="1"/>
          <c:order val="1"/>
          <c:tx>
            <c:strRef>
              <c:f>Sheet1!$N$24</c:f>
              <c:strCache>
                <c:ptCount val="1"/>
                <c:pt idx="0">
                  <c:v>MASE</c:v>
                </c:pt>
              </c:strCache>
            </c:strRef>
          </c:tx>
          <c:spPr>
            <a:solidFill>
              <a:schemeClr val="accent2"/>
            </a:solidFill>
            <a:ln>
              <a:noFill/>
            </a:ln>
            <a:effectLst/>
          </c:spPr>
          <c:invertIfNegative val="0"/>
          <c:cat>
            <c:multiLvlStrRef>
              <c:f>Sheet1!$K$25:$L$28</c:f>
              <c:multiLvlStrCache>
                <c:ptCount val="4"/>
                <c:lvl>
                  <c:pt idx="0">
                    <c:v>Training</c:v>
                  </c:pt>
                  <c:pt idx="1">
                    <c:v>Training</c:v>
                  </c:pt>
                  <c:pt idx="2">
                    <c:v>Testing</c:v>
                  </c:pt>
                  <c:pt idx="3">
                    <c:v>Testing</c:v>
                  </c:pt>
                </c:lvl>
                <c:lvl>
                  <c:pt idx="0">
                    <c:v>Bagging</c:v>
                  </c:pt>
                  <c:pt idx="1">
                    <c:v>Best ARIMA</c:v>
                  </c:pt>
                  <c:pt idx="2">
                    <c:v>Bagging</c:v>
                  </c:pt>
                  <c:pt idx="3">
                    <c:v>Best ARIMA</c:v>
                  </c:pt>
                </c:lvl>
              </c:multiLvlStrCache>
            </c:multiLvlStrRef>
          </c:cat>
          <c:val>
            <c:numRef>
              <c:f>Sheet1!$N$25:$N$28</c:f>
              <c:numCache>
                <c:formatCode>0.00</c:formatCode>
                <c:ptCount val="4"/>
                <c:pt idx="0">
                  <c:v>0.46019330000000008</c:v>
                </c:pt>
                <c:pt idx="1">
                  <c:v>0.52496480000000001</c:v>
                </c:pt>
                <c:pt idx="2">
                  <c:v>0.78684082</c:v>
                </c:pt>
                <c:pt idx="3">
                  <c:v>0.61469620000000003</c:v>
                </c:pt>
              </c:numCache>
            </c:numRef>
          </c:val>
          <c:extLst>
            <c:ext xmlns:c16="http://schemas.microsoft.com/office/drawing/2014/chart" uri="{C3380CC4-5D6E-409C-BE32-E72D297353CC}">
              <c16:uniqueId val="{00000001-60BD-FD4D-9326-438A57D67AD2}"/>
            </c:ext>
          </c:extLst>
        </c:ser>
        <c:dLbls>
          <c:showLegendKey val="0"/>
          <c:showVal val="0"/>
          <c:showCatName val="0"/>
          <c:showSerName val="0"/>
          <c:showPercent val="0"/>
          <c:showBubbleSize val="0"/>
        </c:dLbls>
        <c:gapWidth val="219"/>
        <c:overlap val="-27"/>
        <c:axId val="638974784"/>
        <c:axId val="1100139440"/>
      </c:barChart>
      <c:catAx>
        <c:axId val="638974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00139440"/>
        <c:crosses val="autoZero"/>
        <c:auto val="1"/>
        <c:lblAlgn val="ctr"/>
        <c:lblOffset val="100"/>
        <c:noMultiLvlLbl val="0"/>
      </c:catAx>
      <c:valAx>
        <c:axId val="110013944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Error</a:t>
                </a:r>
              </a:p>
              <a:p>
                <a:pPr>
                  <a:defRPr/>
                </a:pP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3897478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ac2a4d293_1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7ac2a4d293_1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ac2a4d293_1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g7ac2a4d293_1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ac2a4d293_1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g7ac2a4d293_1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ac2a4d293_1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g7ac2a4d293_1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ac2a4d293_1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g7ac2a4d293_1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ac2a4d293_1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7ac2a4d293_1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ac2a4d293_1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g7ac2a4d293_1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ac2a4d293_1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g7ac2a4d293_1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ac2a4d293_1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100000"/>
              </a:lnSpc>
              <a:spcBef>
                <a:spcPts val="0"/>
              </a:spcBef>
              <a:spcAft>
                <a:spcPts val="0"/>
              </a:spcAft>
              <a:buSzPts val="1100"/>
              <a:buAutoNum type="arabicPeriod"/>
            </a:pPr>
            <a:r>
              <a:rPr lang="en-US"/>
              <a:t>Take forecasts for each team based on their historical performance game by game, adjust for difficulty of opponent, and simulate a season.</a:t>
            </a:r>
            <a:endParaRPr/>
          </a:p>
          <a:p>
            <a:pPr indent="-158750" lvl="0" marL="228600" rtl="0" algn="l">
              <a:lnSpc>
                <a:spcPct val="100000"/>
              </a:lnSpc>
              <a:spcBef>
                <a:spcPts val="0"/>
              </a:spcBef>
              <a:spcAft>
                <a:spcPts val="0"/>
              </a:spcAft>
              <a:buSzPts val="1100"/>
              <a:buNone/>
            </a:pPr>
            <a:r>
              <a:t/>
            </a:r>
            <a:endParaRPr/>
          </a:p>
          <a:p>
            <a:pPr indent="-228600" lvl="0" marL="228600" rtl="0" algn="l">
              <a:lnSpc>
                <a:spcPct val="100000"/>
              </a:lnSpc>
              <a:spcBef>
                <a:spcPts val="0"/>
              </a:spcBef>
              <a:spcAft>
                <a:spcPts val="0"/>
              </a:spcAft>
              <a:buSzPts val="1100"/>
              <a:buAutoNum type="arabicPeriod"/>
            </a:pPr>
            <a:r>
              <a:rPr lang="en-US"/>
              <a:t>Helps data hungry models like Neural Network, but overall can allow a larger training set which is better for accuracy as long as the historic data is relevant.</a:t>
            </a:r>
            <a:endParaRPr/>
          </a:p>
          <a:p>
            <a:pPr indent="-158750" lvl="0" marL="228600" rtl="0" algn="l">
              <a:lnSpc>
                <a:spcPct val="100000"/>
              </a:lnSpc>
              <a:spcBef>
                <a:spcPts val="0"/>
              </a:spcBef>
              <a:spcAft>
                <a:spcPts val="0"/>
              </a:spcAft>
              <a:buSzPts val="1100"/>
              <a:buNone/>
            </a:pPr>
            <a:r>
              <a:t/>
            </a:r>
            <a:endParaRPr/>
          </a:p>
          <a:p>
            <a:pPr indent="-228600" lvl="0" marL="228600" rtl="0" algn="l">
              <a:lnSpc>
                <a:spcPct val="100000"/>
              </a:lnSpc>
              <a:spcBef>
                <a:spcPts val="0"/>
              </a:spcBef>
              <a:spcAft>
                <a:spcPts val="0"/>
              </a:spcAft>
              <a:buSzPts val="1100"/>
              <a:buAutoNum type="arabicPeriod"/>
            </a:pPr>
            <a:r>
              <a:rPr lang="en-US"/>
              <a:t>Many interesting variables could be causal regressors, such as strength of opponent per Season, or aggregate Salary of roster players, etc.</a:t>
            </a:r>
            <a:endParaRPr/>
          </a:p>
        </p:txBody>
      </p:sp>
      <p:sp>
        <p:nvSpPr>
          <p:cNvPr id="345" name="Google Shape;345;g7ac2a4d293_1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ac2a4d293_1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Roster changes happen every year, and the loss of a good player or trading away a player who was well liked can cause slumps in performance.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Interesting parameters like hot streaks, injuries, home ice advantage,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Look into the heatmap, what caused long stretches of average performance, great performance.</a:t>
            </a:r>
            <a:endParaRPr/>
          </a:p>
        </p:txBody>
      </p:sp>
      <p:sp>
        <p:nvSpPr>
          <p:cNvPr id="374" name="Google Shape;374;g7ac2a4d293_1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ac2a4d29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g7ac2a4d29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 name="Google Shape;3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6c2f245211_1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g6c2f245211_1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0"/>
              </a:spcAft>
              <a:buSzPts val="1100"/>
              <a:buNone/>
            </a:pPr>
            <a:r>
              <a:t/>
            </a:r>
            <a:endParaRPr/>
          </a:p>
        </p:txBody>
      </p:sp>
      <p:sp>
        <p:nvSpPr>
          <p:cNvPr id="421" name="Google Shape;4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c2f245211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g6c2f245211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6c2f245211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 name="Google Shape;451;g6c2f245211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7ac2a4d293_3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g7ac2a4d293_3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7ac2a4d293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4" name="Google Shape;494;g7ac2a4d293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8" name="Google Shape;528;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7ac2a4d29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g7ac2a4d293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ac2a4d293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Hockey is a sport of parity.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There are too many variables to consider to answer this question.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 have a small dataset.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17" name="Google Shape;117;g7ac2a4d293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6c2f245211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allstar</a:t>
            </a:r>
            <a:endParaRPr/>
          </a:p>
          <a:p>
            <a:pPr indent="0" lvl="0" marL="0" rtl="0" algn="l">
              <a:lnSpc>
                <a:spcPct val="100000"/>
              </a:lnSpc>
              <a:spcBef>
                <a:spcPts val="0"/>
              </a:spcBef>
              <a:spcAft>
                <a:spcPts val="0"/>
              </a:spcAft>
              <a:buSzPts val="1100"/>
              <a:buNone/>
            </a:pPr>
            <a:r>
              <a:rPr lang="en-US"/>
              <a:t>play well off and den</a:t>
            </a:r>
            <a:endParaRPr/>
          </a:p>
          <a:p>
            <a:pPr indent="0" lvl="0" marL="0" rtl="0" algn="l">
              <a:lnSpc>
                <a:spcPct val="100000"/>
              </a:lnSpc>
              <a:spcBef>
                <a:spcPts val="0"/>
              </a:spcBef>
              <a:spcAft>
                <a:spcPts val="0"/>
              </a:spcAft>
              <a:buSzPts val="1100"/>
              <a:buNone/>
            </a:pPr>
            <a:r>
              <a:rPr lang="en-US"/>
              <a:t>transition player</a:t>
            </a:r>
            <a:endParaRPr/>
          </a:p>
          <a:p>
            <a:pPr indent="0" lvl="0" marL="0" rtl="0" algn="l">
              <a:lnSpc>
                <a:spcPct val="100000"/>
              </a:lnSpc>
              <a:spcBef>
                <a:spcPts val="0"/>
              </a:spcBef>
              <a:spcAft>
                <a:spcPts val="0"/>
              </a:spcAft>
              <a:buSzPts val="1100"/>
              <a:buNone/>
            </a:pPr>
            <a:r>
              <a:rPr lang="en-US"/>
              <a:t>at begaining high prospective head injures</a:t>
            </a:r>
            <a:endParaRPr/>
          </a:p>
        </p:txBody>
      </p:sp>
      <p:sp>
        <p:nvSpPr>
          <p:cNvPr id="574" name="Google Shape;574;g6c2f245211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6c2f245211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allstar</a:t>
            </a:r>
            <a:endParaRPr/>
          </a:p>
          <a:p>
            <a:pPr indent="0" lvl="0" marL="0" rtl="0" algn="l">
              <a:lnSpc>
                <a:spcPct val="100000"/>
              </a:lnSpc>
              <a:spcBef>
                <a:spcPts val="0"/>
              </a:spcBef>
              <a:spcAft>
                <a:spcPts val="0"/>
              </a:spcAft>
              <a:buSzPts val="1100"/>
              <a:buNone/>
            </a:pPr>
            <a:r>
              <a:rPr lang="en-US"/>
              <a:t>goal is play all 60 mins</a:t>
            </a:r>
            <a:endParaRPr/>
          </a:p>
          <a:p>
            <a:pPr indent="0" lvl="0" marL="0" rtl="0" algn="l">
              <a:lnSpc>
                <a:spcPct val="100000"/>
              </a:lnSpc>
              <a:spcBef>
                <a:spcPts val="0"/>
              </a:spcBef>
              <a:spcAft>
                <a:spcPts val="0"/>
              </a:spcAft>
              <a:buSzPts val="1100"/>
              <a:buNone/>
            </a:pPr>
            <a:r>
              <a:rPr lang="en-US"/>
              <a:t>wasn’t very at begaining but became to be better</a:t>
            </a:r>
            <a:endParaRPr/>
          </a:p>
          <a:p>
            <a:pPr indent="0" lvl="0" marL="0" rtl="0" algn="l">
              <a:lnSpc>
                <a:spcPct val="100000"/>
              </a:lnSpc>
              <a:spcBef>
                <a:spcPts val="0"/>
              </a:spcBef>
              <a:spcAft>
                <a:spcPts val="0"/>
              </a:spcAft>
              <a:buSzPts val="1100"/>
              <a:buNone/>
            </a:pPr>
            <a:r>
              <a:rPr lang="en-US"/>
              <a:t>additicted to excersi</a:t>
            </a:r>
            <a:endParaRPr/>
          </a:p>
          <a:p>
            <a:pPr indent="0" lvl="0" marL="0" rtl="0" algn="l">
              <a:lnSpc>
                <a:spcPct val="100000"/>
              </a:lnSpc>
              <a:spcBef>
                <a:spcPts val="0"/>
              </a:spcBef>
              <a:spcAft>
                <a:spcPts val="0"/>
              </a:spcAft>
              <a:buSzPts val="1100"/>
              <a:buNone/>
            </a:pPr>
            <a:r>
              <a:rPr lang="en-US"/>
              <a:t>very good physical shape </a:t>
            </a:r>
            <a:endParaRPr/>
          </a:p>
          <a:p>
            <a:pPr indent="0" lvl="0" marL="0" rtl="0" algn="l">
              <a:lnSpc>
                <a:spcPct val="100000"/>
              </a:lnSpc>
              <a:spcBef>
                <a:spcPts val="0"/>
              </a:spcBef>
              <a:spcAft>
                <a:spcPts val="0"/>
              </a:spcAft>
              <a:buSzPts val="1100"/>
              <a:buNone/>
            </a:pPr>
            <a:r>
              <a:rPr lang="en-US"/>
              <a:t>24 years in legure</a:t>
            </a:r>
            <a:endParaRPr/>
          </a:p>
        </p:txBody>
      </p:sp>
      <p:sp>
        <p:nvSpPr>
          <p:cNvPr id="593" name="Google Shape;593;g6c2f245211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6c2f245211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drafted first overall</a:t>
            </a:r>
            <a:endParaRPr/>
          </a:p>
          <a:p>
            <a:pPr indent="0" lvl="0" marL="0" rtl="0" algn="l">
              <a:lnSpc>
                <a:spcPct val="100000"/>
              </a:lnSpc>
              <a:spcBef>
                <a:spcPts val="0"/>
              </a:spcBef>
              <a:spcAft>
                <a:spcPts val="0"/>
              </a:spcAft>
              <a:buSzPts val="1100"/>
              <a:buNone/>
            </a:pPr>
            <a:r>
              <a:rPr lang="en-US"/>
              <a:t>allstar player</a:t>
            </a:r>
            <a:endParaRPr/>
          </a:p>
          <a:p>
            <a:pPr indent="0" lvl="0" marL="0" rtl="0" algn="l">
              <a:lnSpc>
                <a:spcPct val="100000"/>
              </a:lnSpc>
              <a:spcBef>
                <a:spcPts val="0"/>
              </a:spcBef>
              <a:spcAft>
                <a:spcPts val="0"/>
              </a:spcAft>
              <a:buSzPts val="1100"/>
              <a:buNone/>
            </a:pPr>
            <a:r>
              <a:rPr lang="en-US"/>
              <a:t>like bos-c</a:t>
            </a:r>
            <a:endParaRPr/>
          </a:p>
          <a:p>
            <a:pPr indent="0" lvl="0" marL="0" rtl="0" algn="l">
              <a:lnSpc>
                <a:spcPct val="100000"/>
              </a:lnSpc>
              <a:spcBef>
                <a:spcPts val="0"/>
              </a:spcBef>
              <a:spcAft>
                <a:spcPts val="0"/>
              </a:spcAft>
              <a:buSzPts val="1100"/>
              <a:buNone/>
            </a:pPr>
            <a:r>
              <a:rPr lang="en-US"/>
              <a:t>more offenci</a:t>
            </a:r>
            <a:endParaRPr/>
          </a:p>
          <a:p>
            <a:pPr indent="0" lvl="0" marL="0" rtl="0" algn="l">
              <a:lnSpc>
                <a:spcPct val="100000"/>
              </a:lnSpc>
              <a:spcBef>
                <a:spcPts val="0"/>
              </a:spcBef>
              <a:spcAft>
                <a:spcPts val="0"/>
              </a:spcAft>
              <a:buSzPts val="1100"/>
              <a:buNone/>
            </a:pPr>
            <a:r>
              <a:t/>
            </a:r>
            <a:endParaRPr/>
          </a:p>
        </p:txBody>
      </p:sp>
      <p:sp>
        <p:nvSpPr>
          <p:cNvPr id="613" name="Google Shape;613;g6c2f245211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6c2f245211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g6c2f245211_1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ac2a4d293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2012-2013 labor dispute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Entropy went down 20% by taking an average of the year before and the year after and imputing the two missing quarters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No outliers. Despite the league’s reputation for parity, somehow the Bruins have been outperforming the league on average.</a:t>
            </a:r>
            <a:endParaRPr/>
          </a:p>
        </p:txBody>
      </p:sp>
      <p:sp>
        <p:nvSpPr>
          <p:cNvPr id="653" name="Google Shape;653;g7ac2a4d293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7ac2a4d29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4" name="Google Shape;664;g7ac2a4d293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6c2f245211_1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8" name="Google Shape;678;g6c2f245211_1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ac2a4d293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Three sections</a:t>
            </a:r>
            <a:endParaRPr/>
          </a:p>
        </p:txBody>
      </p:sp>
      <p:sp>
        <p:nvSpPr>
          <p:cNvPr id="132" name="Google Shape;132;g7ac2a4d293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ac2a4d293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Over the last few years, the Bruins have been considered a Stanley Cup Contender, a legitimate choice for winning the championship.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Before the arrival of current greats like Patrice Bergeron, David Krejci, and Brad Marchand, the Bruins were a void of hockey talent.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Polar plot also hints at team performance from the area within color bands, with a larger area meaning better performance in season.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Heatmap tells the story of the different eras of Bruins Hockey. The dark strips in the middle of graph represent the time when the Bruins won the championship in 2011 and returned to the finals in 2013.</a:t>
            </a:r>
            <a:endParaRPr/>
          </a:p>
        </p:txBody>
      </p:sp>
      <p:sp>
        <p:nvSpPr>
          <p:cNvPr id="151" name="Google Shape;151;g7ac2a4d293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ac2a4d293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2012-2013 labor dispute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Entropy went down 20% by taking an average of the year before and the year after and imputing the two missing quarters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No outliers. Despite the league’s reputation for parity, somehow the Bruins have been outperforming the league on average.</a:t>
            </a:r>
            <a:endParaRPr/>
          </a:p>
        </p:txBody>
      </p:sp>
      <p:sp>
        <p:nvSpPr>
          <p:cNvPr id="165" name="Google Shape;165;g7ac2a4d293_1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ac2a4d293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Non-linear model is not necessary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Transformation so that response variable will rest between 0 and 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Testing set is small because dataset has a small number of observations</a:t>
            </a:r>
            <a:endParaRPr/>
          </a:p>
        </p:txBody>
      </p:sp>
      <p:sp>
        <p:nvSpPr>
          <p:cNvPr id="179" name="Google Shape;179;g7ac2a4d293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ac2a4d293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7ac2a4d293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ac2a4d293_1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7ac2a4d293_1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 name="Shape 11"/>
        <p:cNvGrpSpPr/>
        <p:nvPr/>
      </p:nvGrpSpPr>
      <p:grpSpPr>
        <a:xfrm>
          <a:off x="0" y="0"/>
          <a:ext cx="0" cy="0"/>
          <a:chOff x="0" y="0"/>
          <a:chExt cx="0" cy="0"/>
        </a:xfrm>
      </p:grpSpPr>
      <p:sp>
        <p:nvSpPr>
          <p:cNvPr id="12" name="Google Shape;1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0"/>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1"/>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1"/>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2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2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2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20.jpg"/><Relationship Id="rId7"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en.wikipedia.org/wiki/List_of_NHL_seasons" TargetMode="External"/><Relationship Id="rId4" Type="http://schemas.openxmlformats.org/officeDocument/2006/relationships/hyperlink" Target="https://en.wikipedia.org/wiki/National_Hockey_League" TargetMode="External"/><Relationship Id="rId11" Type="http://schemas.openxmlformats.org/officeDocument/2006/relationships/image" Target="../media/image39.png"/><Relationship Id="rId10" Type="http://schemas.openxmlformats.org/officeDocument/2006/relationships/image" Target="../media/image40.png"/><Relationship Id="rId9" Type="http://schemas.openxmlformats.org/officeDocument/2006/relationships/image" Target="../media/image35.png"/><Relationship Id="rId5" Type="http://schemas.openxmlformats.org/officeDocument/2006/relationships/hyperlink" Target="https://en.wikipedia.org/wiki/2013_Stanley_Cup_playoffs" TargetMode="External"/><Relationship Id="rId6" Type="http://schemas.openxmlformats.org/officeDocument/2006/relationships/hyperlink" Target="https://en.wikipedia.org/wiki/2012%E2%80%9313_NHL_lockout" TargetMode="External"/><Relationship Id="rId7" Type="http://schemas.openxmlformats.org/officeDocument/2006/relationships/hyperlink" Target="https://en.wikipedia.org/wiki/NHL_Collective_Bargaining_Agreement" TargetMode="External"/><Relationship Id="rId8"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0.png"/><Relationship Id="rId11" Type="http://schemas.openxmlformats.org/officeDocument/2006/relationships/image" Target="../media/image51.png"/><Relationship Id="rId10" Type="http://schemas.openxmlformats.org/officeDocument/2006/relationships/image" Target="../media/image50.png"/><Relationship Id="rId12" Type="http://schemas.openxmlformats.org/officeDocument/2006/relationships/image" Target="../media/image52.png"/><Relationship Id="rId9"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43.png"/><Relationship Id="rId7" Type="http://schemas.openxmlformats.org/officeDocument/2006/relationships/image" Target="../media/image46.jpg"/><Relationship Id="rId8" Type="http://schemas.openxmlformats.org/officeDocument/2006/relationships/image" Target="../media/image47.png"/></Relationships>
</file>

<file path=ppt/slides/_rels/slide26.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48.png"/><Relationship Id="rId13" Type="http://schemas.openxmlformats.org/officeDocument/2006/relationships/image" Target="../media/image44.png"/><Relationship Id="rId12"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43.png"/><Relationship Id="rId7" Type="http://schemas.openxmlformats.org/officeDocument/2006/relationships/image" Target="../media/image53.png"/><Relationship Id="rId8"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5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5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49.png"/><Relationship Id="rId9" Type="http://schemas.openxmlformats.org/officeDocument/2006/relationships/image" Target="../media/image63.png"/><Relationship Id="rId5" Type="http://schemas.openxmlformats.org/officeDocument/2006/relationships/image" Target="../media/image43.png"/><Relationship Id="rId6" Type="http://schemas.openxmlformats.org/officeDocument/2006/relationships/image" Target="../media/image48.png"/><Relationship Id="rId7" Type="http://schemas.openxmlformats.org/officeDocument/2006/relationships/image" Target="../media/image58.png"/><Relationship Id="rId8" Type="http://schemas.openxmlformats.org/officeDocument/2006/relationships/image" Target="../media/image59.png"/></Relationships>
</file>

<file path=ppt/slides/_rels/slide31.xml.rels><?xml version="1.0" encoding="UTF-8" standalone="yes"?><Relationships xmlns="http://schemas.openxmlformats.org/package/2006/relationships"><Relationship Id="rId10"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1.png"/><Relationship Id="rId4" Type="http://schemas.openxmlformats.org/officeDocument/2006/relationships/image" Target="../media/image8.png"/><Relationship Id="rId9" Type="http://schemas.openxmlformats.org/officeDocument/2006/relationships/image" Target="../media/image65.png"/><Relationship Id="rId5" Type="http://schemas.openxmlformats.org/officeDocument/2006/relationships/image" Target="../media/image10.png"/><Relationship Id="rId6" Type="http://schemas.openxmlformats.org/officeDocument/2006/relationships/image" Target="../media/image43.png"/><Relationship Id="rId7" Type="http://schemas.openxmlformats.org/officeDocument/2006/relationships/image" Target="../media/image60.png"/><Relationship Id="rId8" Type="http://schemas.openxmlformats.org/officeDocument/2006/relationships/image" Target="../media/image66.png"/></Relationships>
</file>

<file path=ppt/slides/_rels/slide32.xml.rels><?xml version="1.0" encoding="UTF-8" standalone="yes"?><Relationships xmlns="http://schemas.openxmlformats.org/package/2006/relationships"><Relationship Id="rId10"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2.png"/><Relationship Id="rId4" Type="http://schemas.openxmlformats.org/officeDocument/2006/relationships/image" Target="../media/image8.png"/><Relationship Id="rId9" Type="http://schemas.openxmlformats.org/officeDocument/2006/relationships/image" Target="../media/image70.png"/><Relationship Id="rId5" Type="http://schemas.openxmlformats.org/officeDocument/2006/relationships/image" Target="../media/image10.png"/><Relationship Id="rId6" Type="http://schemas.openxmlformats.org/officeDocument/2006/relationships/image" Target="../media/image68.png"/><Relationship Id="rId7" Type="http://schemas.openxmlformats.org/officeDocument/2006/relationships/image" Target="../media/image67.png"/><Relationship Id="rId8" Type="http://schemas.openxmlformats.org/officeDocument/2006/relationships/image" Target="../media/image69.png"/></Relationships>
</file>

<file path=ppt/slides/_rels/slide33.xml.rels><?xml version="1.0" encoding="UTF-8" standalone="yes"?><Relationships xmlns="http://schemas.openxmlformats.org/package/2006/relationships"><Relationship Id="rId10" Type="http://schemas.openxmlformats.org/officeDocument/2006/relationships/image" Target="../media/image75.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1.png"/><Relationship Id="rId4" Type="http://schemas.openxmlformats.org/officeDocument/2006/relationships/image" Target="../media/image8.png"/><Relationship Id="rId9" Type="http://schemas.openxmlformats.org/officeDocument/2006/relationships/image" Target="../media/image73.png"/><Relationship Id="rId5" Type="http://schemas.openxmlformats.org/officeDocument/2006/relationships/image" Target="../media/image10.png"/><Relationship Id="rId6" Type="http://schemas.openxmlformats.org/officeDocument/2006/relationships/image" Target="../media/image67.png"/><Relationship Id="rId7" Type="http://schemas.openxmlformats.org/officeDocument/2006/relationships/image" Target="../media/image74.png"/><Relationship Id="rId8"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1.jp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7161C"/>
        </a:solidFill>
      </p:bgPr>
    </p:bg>
    <p:spTree>
      <p:nvGrpSpPr>
        <p:cNvPr id="83" name="Shape 83"/>
        <p:cNvGrpSpPr/>
        <p:nvPr/>
      </p:nvGrpSpPr>
      <p:grpSpPr>
        <a:xfrm>
          <a:off x="0" y="0"/>
          <a:ext cx="0" cy="0"/>
          <a:chOff x="0" y="0"/>
          <a:chExt cx="0" cy="0"/>
        </a:xfrm>
      </p:grpSpPr>
      <p:sp>
        <p:nvSpPr>
          <p:cNvPr id="84" name="Google Shape;84;p1"/>
          <p:cNvSpPr/>
          <p:nvPr/>
        </p:nvSpPr>
        <p:spPr>
          <a:xfrm>
            <a:off x="0" y="0"/>
            <a:ext cx="6515366"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1028700" y="1504835"/>
            <a:ext cx="3237711" cy="3237426"/>
          </a:xfrm>
          <a:custGeom>
            <a:rect b="b" l="l" r="r" t="t"/>
            <a:pathLst>
              <a:path extrusionOk="0"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 name="Google Shape;86;p1"/>
          <p:cNvPicPr preferRelativeResize="0"/>
          <p:nvPr/>
        </p:nvPicPr>
        <p:blipFill rotWithShape="1">
          <a:blip r:embed="rId3">
            <a:alphaModFix/>
          </a:blip>
          <a:srcRect b="0" l="0" r="0" t="0"/>
          <a:stretch/>
        </p:blipFill>
        <p:spPr>
          <a:xfrm rot="5400000">
            <a:off x="4514457" y="1754964"/>
            <a:ext cx="3095939" cy="2879223"/>
          </a:xfrm>
          <a:prstGeom prst="rect">
            <a:avLst/>
          </a:prstGeom>
          <a:noFill/>
          <a:ln>
            <a:noFill/>
          </a:ln>
        </p:spPr>
      </p:pic>
      <p:pic>
        <p:nvPicPr>
          <p:cNvPr id="87" name="Google Shape;87;p1"/>
          <p:cNvPicPr preferRelativeResize="0"/>
          <p:nvPr/>
        </p:nvPicPr>
        <p:blipFill rotWithShape="1">
          <a:blip r:embed="rId4">
            <a:alphaModFix/>
          </a:blip>
          <a:srcRect b="0" l="0" r="0" t="0"/>
          <a:stretch/>
        </p:blipFill>
        <p:spPr>
          <a:xfrm rot="10800000">
            <a:off x="4622815" y="5402609"/>
            <a:ext cx="1892551" cy="3379556"/>
          </a:xfrm>
          <a:prstGeom prst="rect">
            <a:avLst/>
          </a:prstGeom>
          <a:noFill/>
          <a:ln>
            <a:noFill/>
          </a:ln>
        </p:spPr>
      </p:pic>
      <p:pic>
        <p:nvPicPr>
          <p:cNvPr id="88" name="Google Shape;88;p1"/>
          <p:cNvPicPr preferRelativeResize="0"/>
          <p:nvPr/>
        </p:nvPicPr>
        <p:blipFill rotWithShape="1">
          <a:blip r:embed="rId3">
            <a:alphaModFix/>
          </a:blip>
          <a:srcRect b="0" l="0" r="0" t="0"/>
          <a:stretch/>
        </p:blipFill>
        <p:spPr>
          <a:xfrm rot="5400000">
            <a:off x="1295680" y="5510967"/>
            <a:ext cx="3095939" cy="2879223"/>
          </a:xfrm>
          <a:prstGeom prst="rect">
            <a:avLst/>
          </a:prstGeom>
          <a:noFill/>
          <a:ln>
            <a:noFill/>
          </a:ln>
        </p:spPr>
      </p:pic>
      <p:sp>
        <p:nvSpPr>
          <p:cNvPr id="89" name="Google Shape;89;p1"/>
          <p:cNvSpPr/>
          <p:nvPr/>
        </p:nvSpPr>
        <p:spPr>
          <a:xfrm rot="5400000">
            <a:off x="1028139" y="8064736"/>
            <a:ext cx="701262" cy="734720"/>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p1"/>
          <p:cNvPicPr preferRelativeResize="0"/>
          <p:nvPr/>
        </p:nvPicPr>
        <p:blipFill rotWithShape="1">
          <a:blip r:embed="rId5">
            <a:alphaModFix/>
          </a:blip>
          <a:srcRect b="0" l="0" r="0" t="0"/>
          <a:stretch/>
        </p:blipFill>
        <p:spPr>
          <a:xfrm>
            <a:off x="17002191" y="1028700"/>
            <a:ext cx="257109" cy="376665"/>
          </a:xfrm>
          <a:prstGeom prst="rect">
            <a:avLst/>
          </a:prstGeom>
          <a:noFill/>
          <a:ln>
            <a:noFill/>
          </a:ln>
        </p:spPr>
      </p:pic>
      <p:pic>
        <p:nvPicPr>
          <p:cNvPr id="91" name="Google Shape;91;p1"/>
          <p:cNvPicPr preferRelativeResize="0"/>
          <p:nvPr/>
        </p:nvPicPr>
        <p:blipFill rotWithShape="1">
          <a:blip r:embed="rId6">
            <a:alphaModFix/>
          </a:blip>
          <a:srcRect b="0" l="7987" r="7987" t="0"/>
          <a:stretch/>
        </p:blipFill>
        <p:spPr>
          <a:xfrm>
            <a:off x="6681220" y="497674"/>
            <a:ext cx="11329433" cy="7584351"/>
          </a:xfrm>
          <a:prstGeom prst="rect">
            <a:avLst/>
          </a:prstGeom>
          <a:noFill/>
          <a:ln>
            <a:noFill/>
          </a:ln>
        </p:spPr>
      </p:pic>
      <p:grpSp>
        <p:nvGrpSpPr>
          <p:cNvPr id="92" name="Google Shape;92;p1"/>
          <p:cNvGrpSpPr/>
          <p:nvPr/>
        </p:nvGrpSpPr>
        <p:grpSpPr>
          <a:xfrm>
            <a:off x="0" y="6745841"/>
            <a:ext cx="6515366" cy="3183852"/>
            <a:chOff x="0" y="47625"/>
            <a:chExt cx="8687155" cy="4245137"/>
          </a:xfrm>
        </p:grpSpPr>
        <p:sp>
          <p:nvSpPr>
            <p:cNvPr id="93" name="Google Shape;93;p1"/>
            <p:cNvSpPr txBox="1"/>
            <p:nvPr/>
          </p:nvSpPr>
          <p:spPr>
            <a:xfrm>
              <a:off x="0" y="47625"/>
              <a:ext cx="8687155" cy="2258683"/>
            </a:xfrm>
            <a:prstGeom prst="rect">
              <a:avLst/>
            </a:prstGeom>
            <a:noFill/>
            <a:ln>
              <a:noFill/>
            </a:ln>
          </p:spPr>
          <p:txBody>
            <a:bodyPr anchorCtr="0" anchor="t" bIns="0" lIns="0" spcFirstLastPara="1" rIns="0" wrap="square" tIns="0">
              <a:spAutoFit/>
            </a:bodyPr>
            <a:lstStyle/>
            <a:p>
              <a:pPr indent="0" lvl="0" marL="0" marR="0" rtl="0" algn="l">
                <a:lnSpc>
                  <a:spcPct val="7346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1"/>
            <p:cNvSpPr txBox="1"/>
            <p:nvPr/>
          </p:nvSpPr>
          <p:spPr>
            <a:xfrm>
              <a:off x="33" y="2641862"/>
              <a:ext cx="8687100" cy="16509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599"/>
                <a:buFont typeface="Arial"/>
                <a:buNone/>
              </a:pPr>
              <a:r>
                <a:rPr b="0" i="1" lang="en-US" sz="3599" u="none" cap="none" strike="noStrike">
                  <a:solidFill>
                    <a:srgbClr val="17161C"/>
                  </a:solidFill>
                  <a:latin typeface="Roboto"/>
                  <a:ea typeface="Roboto"/>
                  <a:cs typeface="Roboto"/>
                  <a:sym typeface="Roboto"/>
                </a:rPr>
                <a:t> Jenny, Joshua, Ray, </a:t>
              </a:r>
              <a:endParaRPr b="0" i="0" sz="1400" u="none" cap="none" strike="noStrike">
                <a:solidFill>
                  <a:srgbClr val="000000"/>
                </a:solidFill>
                <a:latin typeface="Arial"/>
                <a:ea typeface="Arial"/>
                <a:cs typeface="Arial"/>
                <a:sym typeface="Arial"/>
              </a:endParaRPr>
            </a:p>
            <a:p>
              <a:pPr indent="0" lvl="0" marL="0" marR="0" rtl="0" algn="ctr">
                <a:lnSpc>
                  <a:spcPct val="140011"/>
                </a:lnSpc>
                <a:spcBef>
                  <a:spcPts val="0"/>
                </a:spcBef>
                <a:spcAft>
                  <a:spcPts val="0"/>
                </a:spcAft>
                <a:buClr>
                  <a:srgbClr val="000000"/>
                </a:buClr>
                <a:buSzPts val="3599"/>
                <a:buFont typeface="Arial"/>
                <a:buNone/>
              </a:pPr>
              <a:r>
                <a:rPr b="0" i="1" lang="en-US" sz="3599" u="none" cap="none" strike="noStrike">
                  <a:solidFill>
                    <a:srgbClr val="17161C"/>
                  </a:solidFill>
                  <a:latin typeface="Roboto"/>
                  <a:ea typeface="Roboto"/>
                  <a:cs typeface="Roboto"/>
                  <a:sym typeface="Roboto"/>
                </a:rPr>
                <a:t>Anshuman, Peng.</a:t>
              </a:r>
              <a:endParaRPr b="0" i="0" sz="1400" u="none" cap="none" strike="noStrike">
                <a:solidFill>
                  <a:srgbClr val="000000"/>
                </a:solidFill>
                <a:latin typeface="Arial"/>
                <a:ea typeface="Arial"/>
                <a:cs typeface="Arial"/>
                <a:sym typeface="Arial"/>
              </a:endParaRPr>
            </a:p>
          </p:txBody>
        </p:sp>
      </p:grpSp>
      <p:grpSp>
        <p:nvGrpSpPr>
          <p:cNvPr id="95" name="Google Shape;95;p1"/>
          <p:cNvGrpSpPr/>
          <p:nvPr/>
        </p:nvGrpSpPr>
        <p:grpSpPr>
          <a:xfrm>
            <a:off x="6218165" y="8408309"/>
            <a:ext cx="12255542" cy="2287780"/>
            <a:chOff x="0" y="-498475"/>
            <a:chExt cx="16340723" cy="3050374"/>
          </a:xfrm>
        </p:grpSpPr>
        <p:sp>
          <p:nvSpPr>
            <p:cNvPr id="96" name="Google Shape;96;p1"/>
            <p:cNvSpPr txBox="1"/>
            <p:nvPr/>
          </p:nvSpPr>
          <p:spPr>
            <a:xfrm>
              <a:off x="0" y="-498475"/>
              <a:ext cx="16340700" cy="1105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Clr>
                  <a:srgbClr val="000000"/>
                </a:buClr>
                <a:buSzPts val="5600"/>
                <a:buFont typeface="Arial"/>
                <a:buNone/>
              </a:pPr>
              <a:r>
                <a:rPr b="0" i="1" lang="en-US" sz="5600" u="none" cap="none" strike="noStrike">
                  <a:solidFill>
                    <a:srgbClr val="F7F4FA"/>
                  </a:solidFill>
                  <a:latin typeface="Arial"/>
                  <a:ea typeface="Arial"/>
                  <a:cs typeface="Arial"/>
                  <a:sym typeface="Arial"/>
                </a:rPr>
                <a:t>Predicting Team &amp; Player Performance</a:t>
              </a:r>
              <a:endParaRPr b="0" i="0" sz="1400" u="none" cap="none" strike="noStrike">
                <a:solidFill>
                  <a:srgbClr val="000000"/>
                </a:solidFill>
                <a:latin typeface="Arial"/>
                <a:ea typeface="Arial"/>
                <a:cs typeface="Arial"/>
                <a:sym typeface="Arial"/>
              </a:endParaRPr>
            </a:p>
          </p:txBody>
        </p:sp>
        <p:sp>
          <p:nvSpPr>
            <p:cNvPr id="97" name="Google Shape;97;p1"/>
            <p:cNvSpPr txBox="1"/>
            <p:nvPr/>
          </p:nvSpPr>
          <p:spPr>
            <a:xfrm>
              <a:off x="0" y="1749242"/>
              <a:ext cx="16340723" cy="802657"/>
            </a:xfrm>
            <a:prstGeom prst="rect">
              <a:avLst/>
            </a:prstGeom>
            <a:noFill/>
            <a:ln>
              <a:noFill/>
            </a:ln>
          </p:spPr>
          <p:txBody>
            <a:bodyPr anchorCtr="0" anchor="t" bIns="0" lIns="0" spcFirstLastPara="1" rIns="0" wrap="square" tIns="0">
              <a:spAutoFit/>
            </a:bodyPr>
            <a:lstStyle/>
            <a:p>
              <a:pPr indent="0" lvl="0" marL="0" marR="0" rtl="0" algn="ctr">
                <a:lnSpc>
                  <a:spcPct val="2799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6" name="Shape 236"/>
        <p:cNvGrpSpPr/>
        <p:nvPr/>
      </p:nvGrpSpPr>
      <p:grpSpPr>
        <a:xfrm>
          <a:off x="0" y="0"/>
          <a:ext cx="0" cy="0"/>
          <a:chOff x="0" y="0"/>
          <a:chExt cx="0" cy="0"/>
        </a:xfrm>
      </p:grpSpPr>
      <p:sp>
        <p:nvSpPr>
          <p:cNvPr id="237" name="Google Shape;237;g7ac2a4d293_1_127"/>
          <p:cNvSpPr txBox="1"/>
          <p:nvPr/>
        </p:nvSpPr>
        <p:spPr>
          <a:xfrm>
            <a:off x="9804269" y="832110"/>
            <a:ext cx="9431100" cy="857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5600"/>
              <a:buFont typeface="Arial"/>
              <a:buNone/>
            </a:pPr>
            <a:r>
              <a:rPr b="0" i="0" lang="en-US" sz="5600" u="none" cap="none" strike="noStrike">
                <a:solidFill>
                  <a:srgbClr val="F7F4FA"/>
                </a:solidFill>
                <a:latin typeface="Arial"/>
                <a:ea typeface="Arial"/>
                <a:cs typeface="Arial"/>
                <a:sym typeface="Arial"/>
              </a:rPr>
              <a:t>ARIMA Models</a:t>
            </a:r>
            <a:endParaRPr b="0" i="0" sz="1400" u="none" cap="none" strike="noStrike">
              <a:solidFill>
                <a:srgbClr val="000000"/>
              </a:solidFill>
              <a:latin typeface="Arial"/>
              <a:ea typeface="Arial"/>
              <a:cs typeface="Arial"/>
              <a:sym typeface="Arial"/>
            </a:endParaRPr>
          </a:p>
        </p:txBody>
      </p:sp>
      <p:pic>
        <p:nvPicPr>
          <p:cNvPr id="238" name="Google Shape;238;g7ac2a4d293_1_127"/>
          <p:cNvPicPr preferRelativeResize="0"/>
          <p:nvPr/>
        </p:nvPicPr>
        <p:blipFill rotWithShape="1">
          <a:blip r:embed="rId3">
            <a:alphaModFix/>
          </a:blip>
          <a:srcRect b="0" l="0" r="0" t="0"/>
          <a:stretch/>
        </p:blipFill>
        <p:spPr>
          <a:xfrm>
            <a:off x="17002191" y="8881635"/>
            <a:ext cx="257109" cy="376665"/>
          </a:xfrm>
          <a:prstGeom prst="rect">
            <a:avLst/>
          </a:prstGeom>
          <a:noFill/>
          <a:ln>
            <a:noFill/>
          </a:ln>
        </p:spPr>
      </p:pic>
      <p:pic>
        <p:nvPicPr>
          <p:cNvPr id="239" name="Google Shape;239;g7ac2a4d293_1_127"/>
          <p:cNvPicPr preferRelativeResize="0"/>
          <p:nvPr/>
        </p:nvPicPr>
        <p:blipFill rotWithShape="1">
          <a:blip r:embed="rId4">
            <a:alphaModFix/>
          </a:blip>
          <a:srcRect b="0" l="0" r="0" t="0"/>
          <a:stretch/>
        </p:blipFill>
        <p:spPr>
          <a:xfrm>
            <a:off x="16565525" y="8558160"/>
            <a:ext cx="1552399" cy="1443731"/>
          </a:xfrm>
          <a:prstGeom prst="rect">
            <a:avLst/>
          </a:prstGeom>
          <a:noFill/>
          <a:ln>
            <a:noFill/>
          </a:ln>
        </p:spPr>
      </p:pic>
      <p:sp>
        <p:nvSpPr>
          <p:cNvPr id="240" name="Google Shape;240;g7ac2a4d293_1_127"/>
          <p:cNvSpPr/>
          <p:nvPr/>
        </p:nvSpPr>
        <p:spPr>
          <a:xfrm>
            <a:off x="16908669" y="8819440"/>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 name="Google Shape;241;g7ac2a4d293_1_127"/>
          <p:cNvPicPr preferRelativeResize="0"/>
          <p:nvPr/>
        </p:nvPicPr>
        <p:blipFill rotWithShape="1">
          <a:blip r:embed="rId5">
            <a:alphaModFix/>
          </a:blip>
          <a:srcRect b="0" l="0" r="0" t="0"/>
          <a:stretch/>
        </p:blipFill>
        <p:spPr>
          <a:xfrm rot="10800000">
            <a:off x="16395449" y="0"/>
            <a:ext cx="1892551" cy="3379556"/>
          </a:xfrm>
          <a:prstGeom prst="rect">
            <a:avLst/>
          </a:prstGeom>
          <a:noFill/>
          <a:ln>
            <a:noFill/>
          </a:ln>
        </p:spPr>
      </p:pic>
      <p:pic>
        <p:nvPicPr>
          <p:cNvPr id="242" name="Google Shape;242;g7ac2a4d293_1_127"/>
          <p:cNvPicPr preferRelativeResize="0"/>
          <p:nvPr/>
        </p:nvPicPr>
        <p:blipFill rotWithShape="1">
          <a:blip r:embed="rId6">
            <a:alphaModFix/>
          </a:blip>
          <a:srcRect b="14705" l="0" r="0" t="14698"/>
          <a:stretch/>
        </p:blipFill>
        <p:spPr>
          <a:xfrm>
            <a:off x="589982" y="395770"/>
            <a:ext cx="8775570" cy="6195363"/>
          </a:xfrm>
          <a:prstGeom prst="rect">
            <a:avLst/>
          </a:prstGeom>
          <a:noFill/>
          <a:ln>
            <a:noFill/>
          </a:ln>
        </p:spPr>
      </p:pic>
      <p:grpSp>
        <p:nvGrpSpPr>
          <p:cNvPr id="243" name="Google Shape;243;g7ac2a4d293_1_127"/>
          <p:cNvGrpSpPr/>
          <p:nvPr/>
        </p:nvGrpSpPr>
        <p:grpSpPr>
          <a:xfrm>
            <a:off x="9744790" y="2136583"/>
            <a:ext cx="6591150" cy="7634400"/>
            <a:chOff x="0" y="-9525"/>
            <a:chExt cx="8788200" cy="10179200"/>
          </a:xfrm>
        </p:grpSpPr>
        <p:sp>
          <p:nvSpPr>
            <p:cNvPr id="244" name="Google Shape;244;g7ac2a4d293_1_127"/>
            <p:cNvSpPr txBox="1"/>
            <p:nvPr/>
          </p:nvSpPr>
          <p:spPr>
            <a:xfrm>
              <a:off x="0" y="-9525"/>
              <a:ext cx="8788200" cy="727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600"/>
                <a:buFont typeface="Arial"/>
                <a:buNone/>
              </a:pPr>
              <a:r>
                <a:rPr b="0" i="0" lang="en-US" sz="3600" u="none" cap="none" strike="noStrike">
                  <a:solidFill>
                    <a:srgbClr val="F7F4FA"/>
                  </a:solidFill>
                  <a:latin typeface="Arial"/>
                  <a:ea typeface="Arial"/>
                  <a:cs typeface="Arial"/>
                  <a:sym typeface="Arial"/>
                </a:rPr>
                <a:t>ARIMA (1,1,1)</a:t>
              </a:r>
              <a:endParaRPr b="0" i="0" sz="1400" u="none" cap="none" strike="noStrike">
                <a:solidFill>
                  <a:srgbClr val="000000"/>
                </a:solidFill>
                <a:latin typeface="Arial"/>
                <a:ea typeface="Arial"/>
                <a:cs typeface="Arial"/>
                <a:sym typeface="Arial"/>
              </a:endParaRPr>
            </a:p>
          </p:txBody>
        </p:sp>
        <p:sp>
          <p:nvSpPr>
            <p:cNvPr id="245" name="Google Shape;245;g7ac2a4d293_1_127"/>
            <p:cNvSpPr txBox="1"/>
            <p:nvPr/>
          </p:nvSpPr>
          <p:spPr>
            <a:xfrm>
              <a:off x="0" y="873728"/>
              <a:ext cx="8788200" cy="50271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rgbClr val="F7F4FA"/>
                  </a:solidFill>
                  <a:latin typeface="Roboto"/>
                  <a:ea typeface="Roboto"/>
                  <a:cs typeface="Roboto"/>
                  <a:sym typeface="Roboto"/>
                </a:rPr>
                <a:t>Created using brute force method giving R total freedom</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rgbClr val="F7F4FA"/>
                  </a:solidFill>
                  <a:latin typeface="Roboto"/>
                  <a:ea typeface="Roboto"/>
                  <a:cs typeface="Roboto"/>
                  <a:sym typeface="Roboto"/>
                </a:rPr>
                <a:t>1 lag difference is taken to make the model stationary, then one value and one error from previous quarter are referred to generate the next forecast</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500"/>
                <a:buFont typeface="Arial"/>
                <a:buNone/>
              </a:pPr>
              <a:r>
                <a:t/>
              </a:r>
              <a:endParaRPr b="0" i="0" sz="2500" u="none" cap="none" strike="noStrike">
                <a:solidFill>
                  <a:srgbClr val="F7F4FA"/>
                </a:solidFill>
                <a:latin typeface="Roboto"/>
                <a:ea typeface="Roboto"/>
                <a:cs typeface="Roboto"/>
                <a:sym typeface="Roboto"/>
              </a:endParaRPr>
            </a:p>
          </p:txBody>
        </p:sp>
        <p:sp>
          <p:nvSpPr>
            <p:cNvPr id="246" name="Google Shape;246;g7ac2a4d293_1_127"/>
            <p:cNvSpPr txBox="1"/>
            <p:nvPr/>
          </p:nvSpPr>
          <p:spPr>
            <a:xfrm>
              <a:off x="0" y="6011620"/>
              <a:ext cx="8788200" cy="727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600"/>
                <a:buFont typeface="Arial"/>
                <a:buNone/>
              </a:pPr>
              <a:r>
                <a:rPr b="0" i="0" lang="en-US" sz="3600" u="none" cap="none" strike="noStrike">
                  <a:solidFill>
                    <a:srgbClr val="F7F4FA"/>
                  </a:solidFill>
                  <a:latin typeface="Arial"/>
                  <a:ea typeface="Arial"/>
                  <a:cs typeface="Arial"/>
                  <a:sym typeface="Arial"/>
                </a:rPr>
                <a:t>ARIMA (0,1,1)</a:t>
              </a:r>
              <a:endParaRPr b="0" i="0" sz="1400" u="none" cap="none" strike="noStrike">
                <a:solidFill>
                  <a:srgbClr val="000000"/>
                </a:solidFill>
                <a:latin typeface="Arial"/>
                <a:ea typeface="Arial"/>
                <a:cs typeface="Arial"/>
                <a:sym typeface="Arial"/>
              </a:endParaRPr>
            </a:p>
          </p:txBody>
        </p:sp>
        <p:sp>
          <p:nvSpPr>
            <p:cNvPr id="247" name="Google Shape;247;g7ac2a4d293_1_127"/>
            <p:cNvSpPr txBox="1"/>
            <p:nvPr/>
          </p:nvSpPr>
          <p:spPr>
            <a:xfrm>
              <a:off x="0" y="6894875"/>
              <a:ext cx="8788200" cy="32748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rgbClr val="F7F4FA"/>
                  </a:solidFill>
                  <a:latin typeface="Roboto"/>
                  <a:ea typeface="Roboto"/>
                  <a:cs typeface="Roboto"/>
                  <a:sym typeface="Roboto"/>
                </a:rPr>
                <a:t>Second model with lambda =-0.0731 generated a (0,1,1) model</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rgbClr val="F7F4FA"/>
                  </a:solidFill>
                  <a:latin typeface="Roboto"/>
                  <a:ea typeface="Roboto"/>
                  <a:cs typeface="Roboto"/>
                  <a:sym typeface="Roboto"/>
                </a:rPr>
                <a:t>Better MASE and MAPE value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rgbClr val="F7F4FA"/>
                  </a:solidFill>
                  <a:latin typeface="Roboto"/>
                  <a:ea typeface="Roboto"/>
                  <a:cs typeface="Roboto"/>
                  <a:sym typeface="Roboto"/>
                </a:rPr>
                <a:t>Smaller MSE for rolling window CV</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g7ac2a4d293_1_127"/>
          <p:cNvPicPr preferRelativeResize="0"/>
          <p:nvPr/>
        </p:nvPicPr>
        <p:blipFill rotWithShape="1">
          <a:blip r:embed="rId7">
            <a:alphaModFix/>
          </a:blip>
          <a:srcRect b="0" l="0" r="0" t="0"/>
          <a:stretch/>
        </p:blipFill>
        <p:spPr>
          <a:xfrm>
            <a:off x="90499" y="7304422"/>
            <a:ext cx="9539515" cy="20318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2" name="Shape 252"/>
        <p:cNvGrpSpPr/>
        <p:nvPr/>
      </p:nvGrpSpPr>
      <p:grpSpPr>
        <a:xfrm>
          <a:off x="0" y="0"/>
          <a:ext cx="0" cy="0"/>
          <a:chOff x="0" y="0"/>
          <a:chExt cx="0" cy="0"/>
        </a:xfrm>
      </p:grpSpPr>
      <p:pic>
        <p:nvPicPr>
          <p:cNvPr id="253" name="Google Shape;253;g7ac2a4d293_1_142"/>
          <p:cNvPicPr preferRelativeResize="0"/>
          <p:nvPr/>
        </p:nvPicPr>
        <p:blipFill rotWithShape="1">
          <a:blip r:embed="rId3">
            <a:alphaModFix/>
          </a:blip>
          <a:srcRect b="0" l="0" r="0" t="0"/>
          <a:stretch/>
        </p:blipFill>
        <p:spPr>
          <a:xfrm>
            <a:off x="17002191" y="8881635"/>
            <a:ext cx="257109" cy="376665"/>
          </a:xfrm>
          <a:prstGeom prst="rect">
            <a:avLst/>
          </a:prstGeom>
          <a:noFill/>
          <a:ln>
            <a:noFill/>
          </a:ln>
        </p:spPr>
      </p:pic>
      <p:pic>
        <p:nvPicPr>
          <p:cNvPr id="254" name="Google Shape;254;g7ac2a4d293_1_142"/>
          <p:cNvPicPr preferRelativeResize="0"/>
          <p:nvPr/>
        </p:nvPicPr>
        <p:blipFill rotWithShape="1">
          <a:blip r:embed="rId4">
            <a:alphaModFix/>
          </a:blip>
          <a:srcRect b="0" l="0" r="0" t="0"/>
          <a:stretch/>
        </p:blipFill>
        <p:spPr>
          <a:xfrm>
            <a:off x="16565525" y="8558160"/>
            <a:ext cx="1552399" cy="1443731"/>
          </a:xfrm>
          <a:prstGeom prst="rect">
            <a:avLst/>
          </a:prstGeom>
          <a:noFill/>
          <a:ln>
            <a:noFill/>
          </a:ln>
        </p:spPr>
      </p:pic>
      <p:pic>
        <p:nvPicPr>
          <p:cNvPr id="255" name="Google Shape;255;g7ac2a4d293_1_142"/>
          <p:cNvPicPr preferRelativeResize="0"/>
          <p:nvPr/>
        </p:nvPicPr>
        <p:blipFill rotWithShape="1">
          <a:blip r:embed="rId5">
            <a:alphaModFix/>
          </a:blip>
          <a:srcRect b="0" l="0" r="0" t="0"/>
          <a:stretch/>
        </p:blipFill>
        <p:spPr>
          <a:xfrm rot="10800000">
            <a:off x="16390112" y="0"/>
            <a:ext cx="1892551" cy="3379556"/>
          </a:xfrm>
          <a:prstGeom prst="rect">
            <a:avLst/>
          </a:prstGeom>
          <a:noFill/>
          <a:ln>
            <a:noFill/>
          </a:ln>
        </p:spPr>
      </p:pic>
      <p:sp>
        <p:nvSpPr>
          <p:cNvPr id="256" name="Google Shape;256;g7ac2a4d293_1_142"/>
          <p:cNvSpPr/>
          <p:nvPr/>
        </p:nvSpPr>
        <p:spPr>
          <a:xfrm>
            <a:off x="16908669" y="8819440"/>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7" name="Google Shape;257;g7ac2a4d293_1_142"/>
          <p:cNvGrpSpPr/>
          <p:nvPr/>
        </p:nvGrpSpPr>
        <p:grpSpPr>
          <a:xfrm>
            <a:off x="9744790" y="2136583"/>
            <a:ext cx="6591150" cy="4774384"/>
            <a:chOff x="0" y="-9525"/>
            <a:chExt cx="8788200" cy="6365845"/>
          </a:xfrm>
        </p:grpSpPr>
        <p:sp>
          <p:nvSpPr>
            <p:cNvPr id="258" name="Google Shape;258;g7ac2a4d293_1_142"/>
            <p:cNvSpPr txBox="1"/>
            <p:nvPr/>
          </p:nvSpPr>
          <p:spPr>
            <a:xfrm>
              <a:off x="0" y="-9525"/>
              <a:ext cx="8788200" cy="886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NNAR(1,1,2)[4]</a:t>
              </a:r>
              <a:endParaRPr b="0" i="0" sz="1400" u="none" cap="none" strike="noStrike">
                <a:solidFill>
                  <a:schemeClr val="lt1"/>
                </a:solidFill>
                <a:latin typeface="Arial"/>
                <a:ea typeface="Arial"/>
                <a:cs typeface="Arial"/>
                <a:sym typeface="Arial"/>
              </a:endParaRPr>
            </a:p>
          </p:txBody>
        </p:sp>
        <p:sp>
          <p:nvSpPr>
            <p:cNvPr id="259" name="Google Shape;259;g7ac2a4d293_1_142"/>
            <p:cNvSpPr txBox="1"/>
            <p:nvPr/>
          </p:nvSpPr>
          <p:spPr>
            <a:xfrm>
              <a:off x="0" y="873728"/>
              <a:ext cx="8788200" cy="21543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lt1"/>
                  </a:solidFill>
                  <a:latin typeface="Roboto"/>
                  <a:ea typeface="Roboto"/>
                  <a:cs typeface="Roboto"/>
                  <a:sym typeface="Roboto"/>
                </a:rPr>
                <a:t>1 original difference, 1 seasonal difference, and 2 hidden nodes are used for this quarterly dataset</a:t>
              </a:r>
              <a:endParaRPr b="0" i="0" sz="2500" u="none" cap="none" strike="noStrike">
                <a:solidFill>
                  <a:schemeClr val="lt1"/>
                </a:solidFill>
                <a:latin typeface="Roboto"/>
                <a:ea typeface="Roboto"/>
                <a:cs typeface="Roboto"/>
                <a:sym typeface="Roboto"/>
              </a:endParaRPr>
            </a:p>
          </p:txBody>
        </p:sp>
        <p:sp>
          <p:nvSpPr>
            <p:cNvPr id="260" name="Google Shape;260;g7ac2a4d293_1_142"/>
            <p:cNvSpPr txBox="1"/>
            <p:nvPr/>
          </p:nvSpPr>
          <p:spPr>
            <a:xfrm>
              <a:off x="0" y="6011620"/>
              <a:ext cx="8788200" cy="344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 name="Google Shape;261;g7ac2a4d293_1_142"/>
          <p:cNvSpPr txBox="1"/>
          <p:nvPr/>
        </p:nvSpPr>
        <p:spPr>
          <a:xfrm>
            <a:off x="9700375" y="743450"/>
            <a:ext cx="6354900" cy="10191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5600"/>
              <a:buFont typeface="Arial"/>
              <a:buNone/>
            </a:pPr>
            <a:r>
              <a:rPr b="0" i="0" lang="en-US" sz="5600" u="none" cap="none" strike="noStrike">
                <a:solidFill>
                  <a:schemeClr val="lt1"/>
                </a:solidFill>
                <a:latin typeface="Arial"/>
                <a:ea typeface="Arial"/>
                <a:cs typeface="Arial"/>
                <a:sym typeface="Arial"/>
              </a:rPr>
              <a:t>Neural Networking </a:t>
            </a:r>
            <a:endParaRPr b="0" i="0" sz="5600" u="none" cap="none" strike="noStrike">
              <a:solidFill>
                <a:schemeClr val="lt1"/>
              </a:solidFill>
              <a:latin typeface="Arial"/>
              <a:ea typeface="Arial"/>
              <a:cs typeface="Arial"/>
              <a:sym typeface="Arial"/>
            </a:endParaRPr>
          </a:p>
        </p:txBody>
      </p:sp>
      <p:pic>
        <p:nvPicPr>
          <p:cNvPr id="262" name="Google Shape;262;g7ac2a4d293_1_142"/>
          <p:cNvPicPr preferRelativeResize="0"/>
          <p:nvPr/>
        </p:nvPicPr>
        <p:blipFill rotWithShape="1">
          <a:blip r:embed="rId6">
            <a:alphaModFix/>
          </a:blip>
          <a:srcRect b="0" l="0" r="0" t="0"/>
          <a:stretch/>
        </p:blipFill>
        <p:spPr>
          <a:xfrm>
            <a:off x="118575" y="7675372"/>
            <a:ext cx="9025426" cy="1144068"/>
          </a:xfrm>
          <a:prstGeom prst="rect">
            <a:avLst/>
          </a:prstGeom>
          <a:solidFill>
            <a:schemeClr val="dk1"/>
          </a:solidFill>
          <a:ln>
            <a:noFill/>
          </a:ln>
        </p:spPr>
      </p:pic>
      <p:pic>
        <p:nvPicPr>
          <p:cNvPr id="263" name="Google Shape;263;g7ac2a4d293_1_142"/>
          <p:cNvPicPr preferRelativeResize="0"/>
          <p:nvPr/>
        </p:nvPicPr>
        <p:blipFill rotWithShape="1">
          <a:blip r:embed="rId7">
            <a:alphaModFix/>
          </a:blip>
          <a:srcRect b="0" l="0" r="0" t="0"/>
          <a:stretch/>
        </p:blipFill>
        <p:spPr>
          <a:xfrm>
            <a:off x="9744789" y="4786301"/>
            <a:ext cx="7304543" cy="4095334"/>
          </a:xfrm>
          <a:prstGeom prst="rect">
            <a:avLst/>
          </a:prstGeom>
          <a:noFill/>
          <a:ln>
            <a:noFill/>
          </a:ln>
        </p:spPr>
      </p:pic>
      <p:pic>
        <p:nvPicPr>
          <p:cNvPr id="264" name="Google Shape;264;g7ac2a4d293_1_142"/>
          <p:cNvPicPr preferRelativeResize="0"/>
          <p:nvPr/>
        </p:nvPicPr>
        <p:blipFill rotWithShape="1">
          <a:blip r:embed="rId8">
            <a:alphaModFix/>
          </a:blip>
          <a:srcRect b="0" l="0" r="0" t="0"/>
          <a:stretch/>
        </p:blipFill>
        <p:spPr>
          <a:xfrm>
            <a:off x="118575" y="743450"/>
            <a:ext cx="9025426" cy="60199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8" name="Shape 268"/>
        <p:cNvGrpSpPr/>
        <p:nvPr/>
      </p:nvGrpSpPr>
      <p:grpSpPr>
        <a:xfrm>
          <a:off x="0" y="0"/>
          <a:ext cx="0" cy="0"/>
          <a:chOff x="0" y="0"/>
          <a:chExt cx="0" cy="0"/>
        </a:xfrm>
      </p:grpSpPr>
      <p:sp>
        <p:nvSpPr>
          <p:cNvPr id="269" name="Google Shape;269;g7ac2a4d293_1_157"/>
          <p:cNvSpPr/>
          <p:nvPr/>
        </p:nvSpPr>
        <p:spPr>
          <a:xfrm>
            <a:off x="0" y="512064"/>
            <a:ext cx="81978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0" name="Google Shape;270;g7ac2a4d293_1_157"/>
          <p:cNvPicPr preferRelativeResize="0"/>
          <p:nvPr/>
        </p:nvPicPr>
        <p:blipFill rotWithShape="1">
          <a:blip r:embed="rId3">
            <a:alphaModFix/>
          </a:blip>
          <a:srcRect b="0" l="0" r="0" t="0"/>
          <a:stretch/>
        </p:blipFill>
        <p:spPr>
          <a:xfrm>
            <a:off x="17002191" y="8881635"/>
            <a:ext cx="257109" cy="376665"/>
          </a:xfrm>
          <a:prstGeom prst="rect">
            <a:avLst/>
          </a:prstGeom>
          <a:noFill/>
          <a:ln>
            <a:noFill/>
          </a:ln>
        </p:spPr>
      </p:pic>
      <p:grpSp>
        <p:nvGrpSpPr>
          <p:cNvPr id="271" name="Google Shape;271;g7ac2a4d293_1_157"/>
          <p:cNvGrpSpPr/>
          <p:nvPr/>
        </p:nvGrpSpPr>
        <p:grpSpPr>
          <a:xfrm>
            <a:off x="1028700" y="1028700"/>
            <a:ext cx="5655150" cy="3435325"/>
            <a:chOff x="0" y="0"/>
            <a:chExt cx="7540200" cy="4580434"/>
          </a:xfrm>
        </p:grpSpPr>
        <p:sp>
          <p:nvSpPr>
            <p:cNvPr id="272" name="Google Shape;272;g7ac2a4d293_1_157"/>
            <p:cNvSpPr txBox="1"/>
            <p:nvPr/>
          </p:nvSpPr>
          <p:spPr>
            <a:xfrm>
              <a:off x="0" y="0"/>
              <a:ext cx="7540200" cy="22203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4800"/>
                <a:buFont typeface="Arial"/>
                <a:buNone/>
              </a:pPr>
              <a:r>
                <a:rPr b="0" i="0" lang="en-US" sz="4800" u="none" cap="none" strike="noStrike">
                  <a:solidFill>
                    <a:srgbClr val="17161C"/>
                  </a:solidFill>
                  <a:latin typeface="Arial"/>
                  <a:ea typeface="Arial"/>
                  <a:cs typeface="Arial"/>
                  <a:sym typeface="Arial"/>
                </a:rPr>
                <a:t>Model Comparison</a:t>
              </a:r>
              <a:endParaRPr b="0" i="0" sz="4800" u="none" cap="none" strike="noStrike">
                <a:solidFill>
                  <a:srgbClr val="000000"/>
                </a:solidFill>
                <a:latin typeface="Arial"/>
                <a:ea typeface="Arial"/>
                <a:cs typeface="Arial"/>
                <a:sym typeface="Arial"/>
              </a:endParaRPr>
            </a:p>
          </p:txBody>
        </p:sp>
        <p:sp>
          <p:nvSpPr>
            <p:cNvPr id="273" name="Google Shape;273;g7ac2a4d293_1_157"/>
            <p:cNvSpPr txBox="1"/>
            <p:nvPr/>
          </p:nvSpPr>
          <p:spPr>
            <a:xfrm>
              <a:off x="0" y="2781334"/>
              <a:ext cx="7540200" cy="17991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4 Models are compared : Naive, ETS, ARIMA &amp; Neural Network</a:t>
              </a:r>
              <a:endParaRPr b="0" i="0" sz="1400" u="none" cap="none" strike="noStrike">
                <a:solidFill>
                  <a:srgbClr val="000000"/>
                </a:solidFill>
                <a:latin typeface="Arial"/>
                <a:ea typeface="Arial"/>
                <a:cs typeface="Arial"/>
                <a:sym typeface="Arial"/>
              </a:endParaRPr>
            </a:p>
          </p:txBody>
        </p:sp>
      </p:grpSp>
      <p:pic>
        <p:nvPicPr>
          <p:cNvPr id="274" name="Google Shape;274;g7ac2a4d293_1_157"/>
          <p:cNvPicPr preferRelativeResize="0"/>
          <p:nvPr/>
        </p:nvPicPr>
        <p:blipFill rotWithShape="1">
          <a:blip r:embed="rId4">
            <a:alphaModFix/>
          </a:blip>
          <a:srcRect b="0" l="0" r="0" t="0"/>
          <a:stretch/>
        </p:blipFill>
        <p:spPr>
          <a:xfrm rot="10800000">
            <a:off x="6305173" y="6907444"/>
            <a:ext cx="1892551" cy="3379556"/>
          </a:xfrm>
          <a:prstGeom prst="rect">
            <a:avLst/>
          </a:prstGeom>
          <a:noFill/>
          <a:ln>
            <a:noFill/>
          </a:ln>
        </p:spPr>
      </p:pic>
      <p:sp>
        <p:nvSpPr>
          <p:cNvPr id="275" name="Google Shape;275;g7ac2a4d293_1_157"/>
          <p:cNvSpPr/>
          <p:nvPr/>
        </p:nvSpPr>
        <p:spPr>
          <a:xfrm>
            <a:off x="3945797" y="7936160"/>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6" name="Google Shape;276;g7ac2a4d293_1_157"/>
          <p:cNvPicPr preferRelativeResize="0"/>
          <p:nvPr/>
        </p:nvPicPr>
        <p:blipFill rotWithShape="1">
          <a:blip r:embed="rId5">
            <a:alphaModFix/>
          </a:blip>
          <a:srcRect b="0" l="0" r="0" t="0"/>
          <a:stretch/>
        </p:blipFill>
        <p:spPr>
          <a:xfrm>
            <a:off x="5422133" y="5554737"/>
            <a:ext cx="12865866" cy="4762845"/>
          </a:xfrm>
          <a:prstGeom prst="rect">
            <a:avLst/>
          </a:prstGeom>
          <a:noFill/>
          <a:ln>
            <a:noFill/>
          </a:ln>
        </p:spPr>
      </p:pic>
      <p:sp>
        <p:nvSpPr>
          <p:cNvPr id="277" name="Google Shape;277;g7ac2a4d293_1_157"/>
          <p:cNvSpPr txBox="1"/>
          <p:nvPr/>
        </p:nvSpPr>
        <p:spPr>
          <a:xfrm>
            <a:off x="1028700" y="4355725"/>
            <a:ext cx="5655300" cy="16806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ETS(M,N,N)</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ARIMA(0,1,1)</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Neural Network(1,1,2)[4]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81" name="Shape 281"/>
        <p:cNvGrpSpPr/>
        <p:nvPr/>
      </p:nvGrpSpPr>
      <p:grpSpPr>
        <a:xfrm>
          <a:off x="0" y="0"/>
          <a:ext cx="0" cy="0"/>
          <a:chOff x="0" y="0"/>
          <a:chExt cx="0" cy="0"/>
        </a:xfrm>
      </p:grpSpPr>
      <p:pic>
        <p:nvPicPr>
          <p:cNvPr id="282" name="Google Shape;282;g7ac2a4d293_1_169"/>
          <p:cNvPicPr preferRelativeResize="0"/>
          <p:nvPr/>
        </p:nvPicPr>
        <p:blipFill rotWithShape="1">
          <a:blip r:embed="rId3">
            <a:alphaModFix/>
          </a:blip>
          <a:srcRect b="0" l="0" r="0" t="0"/>
          <a:stretch/>
        </p:blipFill>
        <p:spPr>
          <a:xfrm>
            <a:off x="17002191" y="8881635"/>
            <a:ext cx="257109" cy="376665"/>
          </a:xfrm>
          <a:prstGeom prst="rect">
            <a:avLst/>
          </a:prstGeom>
          <a:noFill/>
          <a:ln>
            <a:noFill/>
          </a:ln>
        </p:spPr>
      </p:pic>
      <p:sp>
        <p:nvSpPr>
          <p:cNvPr id="283" name="Google Shape;283;g7ac2a4d293_1_169"/>
          <p:cNvSpPr txBox="1"/>
          <p:nvPr/>
        </p:nvSpPr>
        <p:spPr>
          <a:xfrm>
            <a:off x="356225" y="508475"/>
            <a:ext cx="11746200" cy="8865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4800"/>
              <a:buFont typeface="Arial"/>
              <a:buNone/>
            </a:pPr>
            <a:r>
              <a:rPr b="0" i="0" lang="en-US" sz="5600" u="none" cap="none" strike="noStrike">
                <a:solidFill>
                  <a:schemeClr val="lt1"/>
                </a:solidFill>
                <a:latin typeface="Arial"/>
                <a:ea typeface="Arial"/>
                <a:cs typeface="Arial"/>
                <a:sym typeface="Arial"/>
              </a:rPr>
              <a:t>Weakness: Wide Prediction Interval</a:t>
            </a:r>
            <a:endParaRPr b="0" i="0" sz="5600" u="none" cap="none" strike="noStrike">
              <a:solidFill>
                <a:schemeClr val="lt1"/>
              </a:solidFill>
              <a:latin typeface="Arial"/>
              <a:ea typeface="Arial"/>
              <a:cs typeface="Arial"/>
              <a:sym typeface="Arial"/>
            </a:endParaRPr>
          </a:p>
        </p:txBody>
      </p:sp>
      <p:sp>
        <p:nvSpPr>
          <p:cNvPr id="284" name="Google Shape;284;g7ac2a4d293_1_169"/>
          <p:cNvSpPr/>
          <p:nvPr/>
        </p:nvSpPr>
        <p:spPr>
          <a:xfrm>
            <a:off x="3945797" y="7936160"/>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7ac2a4d293_1_169"/>
          <p:cNvSpPr txBox="1"/>
          <p:nvPr/>
        </p:nvSpPr>
        <p:spPr>
          <a:xfrm>
            <a:off x="8759952" y="1645920"/>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6" name="Google Shape;286;g7ac2a4d293_1_169"/>
          <p:cNvPicPr preferRelativeResize="0"/>
          <p:nvPr/>
        </p:nvPicPr>
        <p:blipFill rotWithShape="1">
          <a:blip r:embed="rId4">
            <a:alphaModFix/>
          </a:blip>
          <a:srcRect b="0" l="0" r="0" t="0"/>
          <a:stretch/>
        </p:blipFill>
        <p:spPr>
          <a:xfrm>
            <a:off x="400024" y="1953697"/>
            <a:ext cx="8262750" cy="7049340"/>
          </a:xfrm>
          <a:prstGeom prst="rect">
            <a:avLst/>
          </a:prstGeom>
          <a:noFill/>
          <a:ln>
            <a:noFill/>
          </a:ln>
        </p:spPr>
      </p:pic>
      <p:pic>
        <p:nvPicPr>
          <p:cNvPr id="287" name="Google Shape;287;g7ac2a4d293_1_169"/>
          <p:cNvPicPr preferRelativeResize="0"/>
          <p:nvPr/>
        </p:nvPicPr>
        <p:blipFill rotWithShape="1">
          <a:blip r:embed="rId5">
            <a:alphaModFix/>
          </a:blip>
          <a:srcRect b="0" l="0" r="0" t="0"/>
          <a:stretch/>
        </p:blipFill>
        <p:spPr>
          <a:xfrm>
            <a:off x="9691475" y="1962108"/>
            <a:ext cx="8262750" cy="70493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g7ac2a4d293_1_178"/>
          <p:cNvSpPr/>
          <p:nvPr/>
        </p:nvSpPr>
        <p:spPr>
          <a:xfrm>
            <a:off x="0" y="0"/>
            <a:ext cx="81978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 name="Google Shape;293;g7ac2a4d293_1_178"/>
          <p:cNvPicPr preferRelativeResize="0"/>
          <p:nvPr/>
        </p:nvPicPr>
        <p:blipFill rotWithShape="1">
          <a:blip r:embed="rId3">
            <a:alphaModFix/>
          </a:blip>
          <a:srcRect b="0" l="0" r="0" t="0"/>
          <a:stretch/>
        </p:blipFill>
        <p:spPr>
          <a:xfrm>
            <a:off x="17002191" y="8881635"/>
            <a:ext cx="257109" cy="376665"/>
          </a:xfrm>
          <a:prstGeom prst="rect">
            <a:avLst/>
          </a:prstGeom>
          <a:noFill/>
          <a:ln>
            <a:noFill/>
          </a:ln>
        </p:spPr>
      </p:pic>
      <p:grpSp>
        <p:nvGrpSpPr>
          <p:cNvPr id="294" name="Google Shape;294;g7ac2a4d293_1_178"/>
          <p:cNvGrpSpPr/>
          <p:nvPr/>
        </p:nvGrpSpPr>
        <p:grpSpPr>
          <a:xfrm>
            <a:off x="1028700" y="1028700"/>
            <a:ext cx="5655150" cy="3206275"/>
            <a:chOff x="0" y="0"/>
            <a:chExt cx="7540200" cy="4275034"/>
          </a:xfrm>
        </p:grpSpPr>
        <p:sp>
          <p:nvSpPr>
            <p:cNvPr id="295" name="Google Shape;295;g7ac2a4d293_1_178"/>
            <p:cNvSpPr txBox="1"/>
            <p:nvPr/>
          </p:nvSpPr>
          <p:spPr>
            <a:xfrm>
              <a:off x="0" y="0"/>
              <a:ext cx="7540200" cy="23637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4800"/>
                <a:buFont typeface="Arial"/>
                <a:buNone/>
              </a:pPr>
              <a:r>
                <a:rPr b="0" i="0" lang="en-US" sz="5600" u="none" cap="none" strike="noStrike">
                  <a:solidFill>
                    <a:srgbClr val="17161C"/>
                  </a:solidFill>
                  <a:latin typeface="Arial"/>
                  <a:ea typeface="Arial"/>
                  <a:cs typeface="Arial"/>
                  <a:sym typeface="Arial"/>
                </a:rPr>
                <a:t>Bootstrapped Aggregating</a:t>
              </a:r>
              <a:endParaRPr b="0" i="0" sz="5600" u="none" cap="none" strike="noStrike">
                <a:solidFill>
                  <a:srgbClr val="000000"/>
                </a:solidFill>
                <a:latin typeface="Arial"/>
                <a:ea typeface="Arial"/>
                <a:cs typeface="Arial"/>
                <a:sym typeface="Arial"/>
              </a:endParaRPr>
            </a:p>
          </p:txBody>
        </p:sp>
        <p:sp>
          <p:nvSpPr>
            <p:cNvPr id="296" name="Google Shape;296;g7ac2a4d293_1_178"/>
            <p:cNvSpPr txBox="1"/>
            <p:nvPr/>
          </p:nvSpPr>
          <p:spPr>
            <a:xfrm>
              <a:off x="0" y="2781334"/>
              <a:ext cx="7540200" cy="14937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Compare with the best model</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(ARIMA model)</a:t>
              </a:r>
              <a:endParaRPr b="0" i="0" sz="1400" u="none" cap="none" strike="noStrike">
                <a:solidFill>
                  <a:srgbClr val="000000"/>
                </a:solidFill>
                <a:latin typeface="Arial"/>
                <a:ea typeface="Arial"/>
                <a:cs typeface="Arial"/>
                <a:sym typeface="Arial"/>
              </a:endParaRPr>
            </a:p>
          </p:txBody>
        </p:sp>
      </p:grpSp>
      <p:pic>
        <p:nvPicPr>
          <p:cNvPr id="297" name="Google Shape;297;g7ac2a4d293_1_178"/>
          <p:cNvPicPr preferRelativeResize="0"/>
          <p:nvPr/>
        </p:nvPicPr>
        <p:blipFill rotWithShape="1">
          <a:blip r:embed="rId4">
            <a:alphaModFix/>
          </a:blip>
          <a:srcRect b="0" l="0" r="0" t="0"/>
          <a:stretch/>
        </p:blipFill>
        <p:spPr>
          <a:xfrm rot="10800000">
            <a:off x="6305173" y="6907444"/>
            <a:ext cx="1892551" cy="3379556"/>
          </a:xfrm>
          <a:prstGeom prst="rect">
            <a:avLst/>
          </a:prstGeom>
          <a:noFill/>
          <a:ln>
            <a:noFill/>
          </a:ln>
        </p:spPr>
      </p:pic>
      <p:sp>
        <p:nvSpPr>
          <p:cNvPr id="298" name="Google Shape;298;g7ac2a4d293_1_178"/>
          <p:cNvSpPr/>
          <p:nvPr/>
        </p:nvSpPr>
        <p:spPr>
          <a:xfrm>
            <a:off x="3945797" y="7936160"/>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g7ac2a4d293_1_178"/>
          <p:cNvPicPr preferRelativeResize="0"/>
          <p:nvPr/>
        </p:nvPicPr>
        <p:blipFill rotWithShape="1">
          <a:blip r:embed="rId5">
            <a:alphaModFix/>
          </a:blip>
          <a:srcRect b="0" l="0" r="0" t="0"/>
          <a:stretch/>
        </p:blipFill>
        <p:spPr>
          <a:xfrm>
            <a:off x="8386691" y="744287"/>
            <a:ext cx="9204671" cy="78529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g7ac2a4d293_1_189"/>
          <p:cNvSpPr/>
          <p:nvPr/>
        </p:nvSpPr>
        <p:spPr>
          <a:xfrm>
            <a:off x="143282" y="0"/>
            <a:ext cx="81978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5" name="Google Shape;305;g7ac2a4d293_1_189"/>
          <p:cNvPicPr preferRelativeResize="0"/>
          <p:nvPr/>
        </p:nvPicPr>
        <p:blipFill rotWithShape="1">
          <a:blip r:embed="rId3">
            <a:alphaModFix/>
          </a:blip>
          <a:srcRect b="0" l="0" r="0" t="0"/>
          <a:stretch/>
        </p:blipFill>
        <p:spPr>
          <a:xfrm>
            <a:off x="17002191" y="8881635"/>
            <a:ext cx="257109" cy="376665"/>
          </a:xfrm>
          <a:prstGeom prst="rect">
            <a:avLst/>
          </a:prstGeom>
          <a:noFill/>
          <a:ln>
            <a:noFill/>
          </a:ln>
        </p:spPr>
      </p:pic>
      <p:grpSp>
        <p:nvGrpSpPr>
          <p:cNvPr id="306" name="Google Shape;306;g7ac2a4d293_1_189"/>
          <p:cNvGrpSpPr/>
          <p:nvPr/>
        </p:nvGrpSpPr>
        <p:grpSpPr>
          <a:xfrm>
            <a:off x="1028700" y="1028700"/>
            <a:ext cx="5655150" cy="3206275"/>
            <a:chOff x="0" y="0"/>
            <a:chExt cx="7540200" cy="4275034"/>
          </a:xfrm>
        </p:grpSpPr>
        <p:sp>
          <p:nvSpPr>
            <p:cNvPr id="307" name="Google Shape;307;g7ac2a4d293_1_189"/>
            <p:cNvSpPr txBox="1"/>
            <p:nvPr/>
          </p:nvSpPr>
          <p:spPr>
            <a:xfrm>
              <a:off x="0" y="0"/>
              <a:ext cx="7540200" cy="23637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4800"/>
                <a:buFont typeface="Arial"/>
                <a:buNone/>
              </a:pPr>
              <a:r>
                <a:rPr b="0" i="0" lang="en-US" sz="5600" u="none" cap="none" strike="noStrike">
                  <a:solidFill>
                    <a:srgbClr val="17161C"/>
                  </a:solidFill>
                  <a:latin typeface="Arial"/>
                  <a:ea typeface="Arial"/>
                  <a:cs typeface="Arial"/>
                  <a:sym typeface="Arial"/>
                </a:rPr>
                <a:t>Bootstrapped Aggregating</a:t>
              </a:r>
              <a:endParaRPr b="0" i="0" sz="5600" u="none" cap="none" strike="noStrike">
                <a:solidFill>
                  <a:srgbClr val="000000"/>
                </a:solidFill>
                <a:latin typeface="Arial"/>
                <a:ea typeface="Arial"/>
                <a:cs typeface="Arial"/>
                <a:sym typeface="Arial"/>
              </a:endParaRPr>
            </a:p>
          </p:txBody>
        </p:sp>
        <p:sp>
          <p:nvSpPr>
            <p:cNvPr id="308" name="Google Shape;308;g7ac2a4d293_1_189"/>
            <p:cNvSpPr txBox="1"/>
            <p:nvPr/>
          </p:nvSpPr>
          <p:spPr>
            <a:xfrm>
              <a:off x="0" y="2781334"/>
              <a:ext cx="7540200" cy="14937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Compare with the best model</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(ARIMA model)</a:t>
              </a:r>
              <a:endParaRPr b="0" i="0" sz="1400" u="none" cap="none" strike="noStrike">
                <a:solidFill>
                  <a:srgbClr val="000000"/>
                </a:solidFill>
                <a:latin typeface="Arial"/>
                <a:ea typeface="Arial"/>
                <a:cs typeface="Arial"/>
                <a:sym typeface="Arial"/>
              </a:endParaRPr>
            </a:p>
          </p:txBody>
        </p:sp>
      </p:grpSp>
      <p:pic>
        <p:nvPicPr>
          <p:cNvPr id="309" name="Google Shape;309;g7ac2a4d293_1_189"/>
          <p:cNvPicPr preferRelativeResize="0"/>
          <p:nvPr/>
        </p:nvPicPr>
        <p:blipFill rotWithShape="1">
          <a:blip r:embed="rId4">
            <a:alphaModFix/>
          </a:blip>
          <a:srcRect b="0" l="0" r="0" t="0"/>
          <a:stretch/>
        </p:blipFill>
        <p:spPr>
          <a:xfrm rot="10800000">
            <a:off x="6305173" y="6907444"/>
            <a:ext cx="1892551" cy="3379556"/>
          </a:xfrm>
          <a:prstGeom prst="rect">
            <a:avLst/>
          </a:prstGeom>
          <a:noFill/>
          <a:ln>
            <a:noFill/>
          </a:ln>
        </p:spPr>
      </p:pic>
      <p:sp>
        <p:nvSpPr>
          <p:cNvPr id="310" name="Google Shape;310;g7ac2a4d293_1_189"/>
          <p:cNvSpPr/>
          <p:nvPr/>
        </p:nvSpPr>
        <p:spPr>
          <a:xfrm>
            <a:off x="3945797" y="7936160"/>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7ac2a4d293_1_189"/>
          <p:cNvSpPr txBox="1"/>
          <p:nvPr/>
        </p:nvSpPr>
        <p:spPr>
          <a:xfrm>
            <a:off x="6397846" y="7683612"/>
            <a:ext cx="6591300" cy="25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312" name="Google Shape;312;g7ac2a4d293_1_189"/>
          <p:cNvGraphicFramePr/>
          <p:nvPr/>
        </p:nvGraphicFramePr>
        <p:xfrm>
          <a:off x="8318282" y="972403"/>
          <a:ext cx="9826436" cy="7909232"/>
        </p:xfrm>
        <a:graphic>
          <a:graphicData uri="http://schemas.openxmlformats.org/drawingml/2006/chart">
            <c:chart r:id="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g7ac2a4d293_1_201"/>
          <p:cNvSpPr/>
          <p:nvPr/>
        </p:nvSpPr>
        <p:spPr>
          <a:xfrm>
            <a:off x="0" y="0"/>
            <a:ext cx="81978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g7ac2a4d293_1_201"/>
          <p:cNvPicPr preferRelativeResize="0"/>
          <p:nvPr/>
        </p:nvPicPr>
        <p:blipFill rotWithShape="1">
          <a:blip r:embed="rId3">
            <a:alphaModFix/>
          </a:blip>
          <a:srcRect b="0" l="0" r="0" t="0"/>
          <a:stretch/>
        </p:blipFill>
        <p:spPr>
          <a:xfrm>
            <a:off x="17002191" y="8881635"/>
            <a:ext cx="257109" cy="376665"/>
          </a:xfrm>
          <a:prstGeom prst="rect">
            <a:avLst/>
          </a:prstGeom>
          <a:noFill/>
          <a:ln>
            <a:noFill/>
          </a:ln>
        </p:spPr>
      </p:pic>
      <p:grpSp>
        <p:nvGrpSpPr>
          <p:cNvPr id="319" name="Google Shape;319;g7ac2a4d293_1_201"/>
          <p:cNvGrpSpPr/>
          <p:nvPr/>
        </p:nvGrpSpPr>
        <p:grpSpPr>
          <a:xfrm>
            <a:off x="207386" y="231725"/>
            <a:ext cx="7762951" cy="2698925"/>
            <a:chOff x="-766863" y="-414933"/>
            <a:chExt cx="8307063" cy="3598567"/>
          </a:xfrm>
        </p:grpSpPr>
        <p:sp>
          <p:nvSpPr>
            <p:cNvPr id="320" name="Google Shape;320;g7ac2a4d293_1_201"/>
            <p:cNvSpPr txBox="1"/>
            <p:nvPr/>
          </p:nvSpPr>
          <p:spPr>
            <a:xfrm>
              <a:off x="-766863" y="-414933"/>
              <a:ext cx="7540200" cy="11820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4800"/>
                <a:buFont typeface="Arial"/>
                <a:buNone/>
              </a:pPr>
              <a:r>
                <a:rPr b="0" i="0" lang="en-US" sz="4800" u="none" cap="none" strike="noStrike">
                  <a:solidFill>
                    <a:srgbClr val="17161C"/>
                  </a:solidFill>
                  <a:latin typeface="Arial"/>
                  <a:ea typeface="Arial"/>
                  <a:cs typeface="Arial"/>
                  <a:sym typeface="Arial"/>
                </a:rPr>
                <a:t>Bootstrapped Aggregating Comparison</a:t>
              </a:r>
              <a:endParaRPr b="0" i="0" sz="4800" u="none" cap="none" strike="noStrike">
                <a:solidFill>
                  <a:srgbClr val="000000"/>
                </a:solidFill>
                <a:latin typeface="Arial"/>
                <a:ea typeface="Arial"/>
                <a:cs typeface="Arial"/>
                <a:sym typeface="Arial"/>
              </a:endParaRPr>
            </a:p>
          </p:txBody>
        </p:sp>
        <p:sp>
          <p:nvSpPr>
            <p:cNvPr id="321" name="Google Shape;321;g7ac2a4d293_1_201"/>
            <p:cNvSpPr txBox="1"/>
            <p:nvPr/>
          </p:nvSpPr>
          <p:spPr>
            <a:xfrm>
              <a:off x="0" y="2781334"/>
              <a:ext cx="7540200" cy="4023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2" name="Google Shape;322;g7ac2a4d293_1_201"/>
          <p:cNvPicPr preferRelativeResize="0"/>
          <p:nvPr/>
        </p:nvPicPr>
        <p:blipFill rotWithShape="1">
          <a:blip r:embed="rId4">
            <a:alphaModFix/>
          </a:blip>
          <a:srcRect b="0" l="0" r="0" t="0"/>
          <a:stretch/>
        </p:blipFill>
        <p:spPr>
          <a:xfrm rot="5400000">
            <a:off x="15651947" y="-743501"/>
            <a:ext cx="1892551" cy="3379556"/>
          </a:xfrm>
          <a:prstGeom prst="rect">
            <a:avLst/>
          </a:prstGeom>
          <a:noFill/>
          <a:ln>
            <a:noFill/>
          </a:ln>
        </p:spPr>
      </p:pic>
      <p:sp>
        <p:nvSpPr>
          <p:cNvPr id="323" name="Google Shape;323;g7ac2a4d293_1_201"/>
          <p:cNvSpPr/>
          <p:nvPr/>
        </p:nvSpPr>
        <p:spPr>
          <a:xfrm>
            <a:off x="3945797" y="7936160"/>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4" name="Google Shape;324;g7ac2a4d293_1_201"/>
          <p:cNvPicPr preferRelativeResize="0"/>
          <p:nvPr/>
        </p:nvPicPr>
        <p:blipFill rotWithShape="1">
          <a:blip r:embed="rId5">
            <a:alphaModFix/>
          </a:blip>
          <a:srcRect b="0" l="0" r="0" t="0"/>
          <a:stretch/>
        </p:blipFill>
        <p:spPr>
          <a:xfrm>
            <a:off x="9585377" y="1972239"/>
            <a:ext cx="8702622" cy="7424614"/>
          </a:xfrm>
          <a:prstGeom prst="rect">
            <a:avLst/>
          </a:prstGeom>
          <a:noFill/>
          <a:ln>
            <a:noFill/>
          </a:ln>
        </p:spPr>
      </p:pic>
      <p:pic>
        <p:nvPicPr>
          <p:cNvPr id="325" name="Google Shape;325;g7ac2a4d293_1_201"/>
          <p:cNvPicPr preferRelativeResize="0"/>
          <p:nvPr/>
        </p:nvPicPr>
        <p:blipFill rotWithShape="1">
          <a:blip r:embed="rId6">
            <a:alphaModFix/>
          </a:blip>
          <a:srcRect b="0" l="0" r="0" t="0"/>
          <a:stretch/>
        </p:blipFill>
        <p:spPr>
          <a:xfrm>
            <a:off x="397019" y="2141595"/>
            <a:ext cx="8305605" cy="7085901"/>
          </a:xfrm>
          <a:prstGeom prst="rect">
            <a:avLst/>
          </a:prstGeom>
          <a:noFill/>
          <a:ln>
            <a:noFill/>
          </a:ln>
        </p:spPr>
      </p:pic>
      <p:sp>
        <p:nvSpPr>
          <p:cNvPr id="326" name="Google Shape;326;g7ac2a4d293_1_201"/>
          <p:cNvSpPr txBox="1"/>
          <p:nvPr/>
        </p:nvSpPr>
        <p:spPr>
          <a:xfrm>
            <a:off x="6130214" y="2628921"/>
            <a:ext cx="6591300" cy="21543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95% Average </a:t>
            </a:r>
            <a:endParaRPr b="0" i="0" sz="2500" u="none" cap="none" strike="noStrike">
              <a:solidFill>
                <a:schemeClr val="dk1"/>
              </a:solidFill>
              <a:latin typeface="Roboto"/>
              <a:ea typeface="Roboto"/>
              <a:cs typeface="Roboto"/>
              <a:sym typeface="Roboto"/>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Forecast Interval(P1)</a:t>
            </a:r>
            <a:endParaRPr b="0" i="0" sz="2500" u="none" cap="none" strike="noStrike">
              <a:solidFill>
                <a:schemeClr val="dk1"/>
              </a:solidFill>
              <a:latin typeface="Roboto"/>
              <a:ea typeface="Roboto"/>
              <a:cs typeface="Roboto"/>
              <a:sym typeface="Roboto"/>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[0.5204986, 0.7466899]</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Range = 0.2261913</a:t>
            </a:r>
            <a:endParaRPr b="0" i="0" sz="2500" u="none" cap="none" strike="noStrike">
              <a:solidFill>
                <a:schemeClr val="dk1"/>
              </a:solidFill>
              <a:latin typeface="Roboto"/>
              <a:ea typeface="Roboto"/>
              <a:cs typeface="Roboto"/>
              <a:sym typeface="Roboto"/>
            </a:endParaRPr>
          </a:p>
        </p:txBody>
      </p:sp>
      <p:sp>
        <p:nvSpPr>
          <p:cNvPr id="327" name="Google Shape;327;g7ac2a4d293_1_201"/>
          <p:cNvSpPr txBox="1"/>
          <p:nvPr/>
        </p:nvSpPr>
        <p:spPr>
          <a:xfrm>
            <a:off x="10308557" y="2631584"/>
            <a:ext cx="6591300" cy="16158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95% Forecast Interval(P1)</a:t>
            </a:r>
            <a:endParaRPr b="0" i="0" sz="2500" u="none" cap="none" strike="noStrike">
              <a:solidFill>
                <a:schemeClr val="dk1"/>
              </a:solidFill>
              <a:latin typeface="Roboto"/>
              <a:ea typeface="Roboto"/>
              <a:cs typeface="Roboto"/>
              <a:sym typeface="Roboto"/>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[0.5352211, 0.7785893]</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Range = 0.2433682</a:t>
            </a:r>
            <a:endParaRPr b="0" i="0" sz="2500" u="none" cap="none" strike="noStrike">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g7ac2a4d293_1_215"/>
          <p:cNvSpPr/>
          <p:nvPr/>
        </p:nvSpPr>
        <p:spPr>
          <a:xfrm>
            <a:off x="0" y="0"/>
            <a:ext cx="81978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3" name="Google Shape;333;g7ac2a4d293_1_215"/>
          <p:cNvPicPr preferRelativeResize="0"/>
          <p:nvPr/>
        </p:nvPicPr>
        <p:blipFill rotWithShape="1">
          <a:blip r:embed="rId3">
            <a:alphaModFix/>
          </a:blip>
          <a:srcRect b="0" l="0" r="0" t="0"/>
          <a:stretch/>
        </p:blipFill>
        <p:spPr>
          <a:xfrm>
            <a:off x="17002191" y="8881635"/>
            <a:ext cx="257109" cy="376665"/>
          </a:xfrm>
          <a:prstGeom prst="rect">
            <a:avLst/>
          </a:prstGeom>
          <a:noFill/>
          <a:ln>
            <a:noFill/>
          </a:ln>
        </p:spPr>
      </p:pic>
      <p:grpSp>
        <p:nvGrpSpPr>
          <p:cNvPr id="334" name="Google Shape;334;g7ac2a4d293_1_215"/>
          <p:cNvGrpSpPr/>
          <p:nvPr/>
        </p:nvGrpSpPr>
        <p:grpSpPr>
          <a:xfrm>
            <a:off x="397024" y="361951"/>
            <a:ext cx="15167642" cy="2568695"/>
            <a:chOff x="-664291" y="-241293"/>
            <a:chExt cx="8204491" cy="3424927"/>
          </a:xfrm>
        </p:grpSpPr>
        <p:sp>
          <p:nvSpPr>
            <p:cNvPr id="335" name="Google Shape;335;g7ac2a4d293_1_215"/>
            <p:cNvSpPr txBox="1"/>
            <p:nvPr/>
          </p:nvSpPr>
          <p:spPr>
            <a:xfrm>
              <a:off x="-664291" y="-241293"/>
              <a:ext cx="3555300" cy="15582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4800"/>
                <a:buFont typeface="Arial"/>
                <a:buNone/>
              </a:pPr>
              <a:r>
                <a:rPr b="0" i="0" lang="en-US" sz="5600" u="none" cap="none" strike="noStrike">
                  <a:solidFill>
                    <a:srgbClr val="17161C"/>
                  </a:solidFill>
                  <a:latin typeface="Arial"/>
                  <a:ea typeface="Arial"/>
                  <a:cs typeface="Arial"/>
                  <a:sym typeface="Arial"/>
                </a:rPr>
                <a:t>Bootstrapping Wins</a:t>
              </a:r>
              <a:endParaRPr b="0" i="0" sz="5600" u="none" cap="none" strike="noStrike">
                <a:solidFill>
                  <a:srgbClr val="000000"/>
                </a:solidFill>
                <a:latin typeface="Arial"/>
                <a:ea typeface="Arial"/>
                <a:cs typeface="Arial"/>
                <a:sym typeface="Arial"/>
              </a:endParaRPr>
            </a:p>
          </p:txBody>
        </p:sp>
        <p:sp>
          <p:nvSpPr>
            <p:cNvPr id="336" name="Google Shape;336;g7ac2a4d293_1_215"/>
            <p:cNvSpPr txBox="1"/>
            <p:nvPr/>
          </p:nvSpPr>
          <p:spPr>
            <a:xfrm>
              <a:off x="0" y="2781334"/>
              <a:ext cx="7540200" cy="4023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7" name="Google Shape;337;g7ac2a4d293_1_215"/>
          <p:cNvPicPr preferRelativeResize="0"/>
          <p:nvPr/>
        </p:nvPicPr>
        <p:blipFill rotWithShape="1">
          <a:blip r:embed="rId4">
            <a:alphaModFix/>
          </a:blip>
          <a:srcRect b="0" l="0" r="0" t="0"/>
          <a:stretch/>
        </p:blipFill>
        <p:spPr>
          <a:xfrm rot="5400000">
            <a:off x="15651947" y="-743501"/>
            <a:ext cx="1892551" cy="3379556"/>
          </a:xfrm>
          <a:prstGeom prst="rect">
            <a:avLst/>
          </a:prstGeom>
          <a:noFill/>
          <a:ln>
            <a:noFill/>
          </a:ln>
        </p:spPr>
      </p:pic>
      <p:sp>
        <p:nvSpPr>
          <p:cNvPr id="338" name="Google Shape;338;g7ac2a4d293_1_215"/>
          <p:cNvSpPr/>
          <p:nvPr/>
        </p:nvSpPr>
        <p:spPr>
          <a:xfrm>
            <a:off x="3945797" y="7936160"/>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g7ac2a4d293_1_215"/>
          <p:cNvPicPr preferRelativeResize="0"/>
          <p:nvPr/>
        </p:nvPicPr>
        <p:blipFill rotWithShape="1">
          <a:blip r:embed="rId5">
            <a:alphaModFix/>
          </a:blip>
          <a:srcRect b="0" l="0" r="0" t="0"/>
          <a:stretch/>
        </p:blipFill>
        <p:spPr>
          <a:xfrm>
            <a:off x="397019" y="2141595"/>
            <a:ext cx="8305605" cy="7085901"/>
          </a:xfrm>
          <a:prstGeom prst="rect">
            <a:avLst/>
          </a:prstGeom>
          <a:noFill/>
          <a:ln>
            <a:noFill/>
          </a:ln>
        </p:spPr>
      </p:pic>
      <p:sp>
        <p:nvSpPr>
          <p:cNvPr id="340" name="Google Shape;340;g7ac2a4d293_1_215"/>
          <p:cNvSpPr txBox="1"/>
          <p:nvPr/>
        </p:nvSpPr>
        <p:spPr>
          <a:xfrm>
            <a:off x="6130214" y="2628921"/>
            <a:ext cx="6591300" cy="21543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95% Average </a:t>
            </a:r>
            <a:endParaRPr b="0" i="0" sz="2500" u="none" cap="none" strike="noStrike">
              <a:solidFill>
                <a:schemeClr val="dk1"/>
              </a:solidFill>
              <a:latin typeface="Roboto"/>
              <a:ea typeface="Roboto"/>
              <a:cs typeface="Roboto"/>
              <a:sym typeface="Roboto"/>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Forecast Interval(P1)</a:t>
            </a:r>
            <a:endParaRPr b="0" i="0" sz="2500" u="none" cap="none" strike="noStrike">
              <a:solidFill>
                <a:schemeClr val="dk1"/>
              </a:solidFill>
              <a:latin typeface="Roboto"/>
              <a:ea typeface="Roboto"/>
              <a:cs typeface="Roboto"/>
              <a:sym typeface="Roboto"/>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[0.5204986, 0.7466899]</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Range = 0.2261913</a:t>
            </a:r>
            <a:endParaRPr b="0" i="0" sz="2500" u="none" cap="none" strike="noStrike">
              <a:solidFill>
                <a:schemeClr val="dk1"/>
              </a:solidFill>
              <a:latin typeface="Roboto"/>
              <a:ea typeface="Roboto"/>
              <a:cs typeface="Roboto"/>
              <a:sym typeface="Roboto"/>
            </a:endParaRPr>
          </a:p>
        </p:txBody>
      </p:sp>
      <p:sp>
        <p:nvSpPr>
          <p:cNvPr id="341" name="Google Shape;341;g7ac2a4d293_1_215"/>
          <p:cNvSpPr txBox="1"/>
          <p:nvPr/>
        </p:nvSpPr>
        <p:spPr>
          <a:xfrm>
            <a:off x="10308557" y="2631584"/>
            <a:ext cx="6591300" cy="21543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Model-Free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Data-based(no parameter)</a:t>
            </a:r>
            <a:endParaRPr b="0" i="0" sz="2500" u="none" cap="none" strike="noStrike">
              <a:solidFill>
                <a:schemeClr val="dk1"/>
              </a:solidFill>
              <a:latin typeface="Roboto"/>
              <a:ea typeface="Roboto"/>
              <a:cs typeface="Roboto"/>
              <a:sym typeface="Roboto"/>
            </a:endParaRPr>
          </a:p>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Roboto"/>
                <a:ea typeface="Roboto"/>
                <a:cs typeface="Roboto"/>
                <a:sym typeface="Roboto"/>
              </a:rPr>
              <a:t>Independent Residuals</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500"/>
              <a:buFont typeface="Arial"/>
              <a:buNone/>
            </a:pPr>
            <a:r>
              <a:t/>
            </a:r>
            <a:endParaRPr b="0" i="0" sz="2500" u="none" cap="none" strike="noStrike">
              <a:solidFill>
                <a:schemeClr val="dk1"/>
              </a:solidFill>
              <a:latin typeface="Roboto"/>
              <a:ea typeface="Roboto"/>
              <a:cs typeface="Roboto"/>
              <a:sym typeface="Roboto"/>
            </a:endParaRPr>
          </a:p>
        </p:txBody>
      </p:sp>
      <p:pic>
        <p:nvPicPr>
          <p:cNvPr id="342" name="Google Shape;342;g7ac2a4d293_1_215"/>
          <p:cNvPicPr preferRelativeResize="0"/>
          <p:nvPr/>
        </p:nvPicPr>
        <p:blipFill rotWithShape="1">
          <a:blip r:embed="rId6">
            <a:alphaModFix/>
          </a:blip>
          <a:srcRect b="0" l="0" r="0" t="0"/>
          <a:stretch/>
        </p:blipFill>
        <p:spPr>
          <a:xfrm>
            <a:off x="9144000" y="4614530"/>
            <a:ext cx="9224675" cy="55200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6" name="Shape 346"/>
        <p:cNvGrpSpPr/>
        <p:nvPr/>
      </p:nvGrpSpPr>
      <p:grpSpPr>
        <a:xfrm>
          <a:off x="0" y="0"/>
          <a:ext cx="0" cy="0"/>
          <a:chOff x="0" y="0"/>
          <a:chExt cx="0" cy="0"/>
        </a:xfrm>
      </p:grpSpPr>
      <p:sp>
        <p:nvSpPr>
          <p:cNvPr id="347" name="Google Shape;347;g7ac2a4d293_1_228"/>
          <p:cNvSpPr/>
          <p:nvPr/>
        </p:nvSpPr>
        <p:spPr>
          <a:xfrm>
            <a:off x="8678674" y="0"/>
            <a:ext cx="96351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7ac2a4d293_1_228"/>
          <p:cNvSpPr/>
          <p:nvPr/>
        </p:nvSpPr>
        <p:spPr>
          <a:xfrm>
            <a:off x="-1253" y="-38623"/>
            <a:ext cx="1566130" cy="1640851"/>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7ac2a4d293_1_228"/>
          <p:cNvSpPr txBox="1"/>
          <p:nvPr/>
        </p:nvSpPr>
        <p:spPr>
          <a:xfrm>
            <a:off x="1579728" y="1949399"/>
            <a:ext cx="673200" cy="582900"/>
          </a:xfrm>
          <a:prstGeom prst="rect">
            <a:avLst/>
          </a:prstGeom>
          <a:noFill/>
          <a:ln>
            <a:noFill/>
          </a:ln>
        </p:spPr>
        <p:txBody>
          <a:bodyPr anchorCtr="0" anchor="t" bIns="0" lIns="0" spcFirstLastPara="1" rIns="0" wrap="square" tIns="0">
            <a:noAutofit/>
          </a:bodyPr>
          <a:lstStyle/>
          <a:p>
            <a:pPr indent="0" lvl="0" marL="0" marR="0" rtl="0" algn="ctr">
              <a:lnSpc>
                <a:spcPct val="120005"/>
              </a:lnSpc>
              <a:spcBef>
                <a:spcPts val="0"/>
              </a:spcBef>
              <a:spcAft>
                <a:spcPts val="0"/>
              </a:spcAft>
              <a:buClr>
                <a:srgbClr val="000000"/>
              </a:buClr>
              <a:buSzPts val="3799"/>
              <a:buFont typeface="Arial"/>
              <a:buNone/>
            </a:pPr>
            <a:r>
              <a:rPr b="0" i="0" lang="en-US" sz="3799" u="none" cap="none" strike="noStrike">
                <a:solidFill>
                  <a:srgbClr val="F7F4FA"/>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50" name="Google Shape;350;g7ac2a4d293_1_228"/>
          <p:cNvSpPr/>
          <p:nvPr/>
        </p:nvSpPr>
        <p:spPr>
          <a:xfrm>
            <a:off x="-1253" y="-38623"/>
            <a:ext cx="1566130" cy="1640851"/>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7ac2a4d293_1_228"/>
          <p:cNvSpPr txBox="1"/>
          <p:nvPr/>
        </p:nvSpPr>
        <p:spPr>
          <a:xfrm>
            <a:off x="1579728" y="3882164"/>
            <a:ext cx="673200" cy="582900"/>
          </a:xfrm>
          <a:prstGeom prst="rect">
            <a:avLst/>
          </a:prstGeom>
          <a:noFill/>
          <a:ln>
            <a:noFill/>
          </a:ln>
        </p:spPr>
        <p:txBody>
          <a:bodyPr anchorCtr="0" anchor="t" bIns="0" lIns="0" spcFirstLastPara="1" rIns="0" wrap="square" tIns="0">
            <a:noAutofit/>
          </a:bodyPr>
          <a:lstStyle/>
          <a:p>
            <a:pPr indent="0" lvl="0" marL="0" marR="0" rtl="0" algn="ctr">
              <a:lnSpc>
                <a:spcPct val="120005"/>
              </a:lnSpc>
              <a:spcBef>
                <a:spcPts val="0"/>
              </a:spcBef>
              <a:spcAft>
                <a:spcPts val="0"/>
              </a:spcAft>
              <a:buClr>
                <a:srgbClr val="000000"/>
              </a:buClr>
              <a:buSzPts val="3799"/>
              <a:buFont typeface="Arial"/>
              <a:buNone/>
            </a:pPr>
            <a:r>
              <a:rPr b="0" i="0" lang="en-US" sz="3799" u="none" cap="none" strike="noStrike">
                <a:solidFill>
                  <a:srgbClr val="F7F4FA"/>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52" name="Google Shape;352;g7ac2a4d293_1_228"/>
          <p:cNvSpPr/>
          <p:nvPr/>
        </p:nvSpPr>
        <p:spPr>
          <a:xfrm>
            <a:off x="-1253" y="-38623"/>
            <a:ext cx="1566130" cy="1640851"/>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7ac2a4d293_1_228"/>
          <p:cNvSpPr txBox="1"/>
          <p:nvPr/>
        </p:nvSpPr>
        <p:spPr>
          <a:xfrm>
            <a:off x="1579728" y="5814929"/>
            <a:ext cx="673200" cy="582900"/>
          </a:xfrm>
          <a:prstGeom prst="rect">
            <a:avLst/>
          </a:prstGeom>
          <a:noFill/>
          <a:ln>
            <a:noFill/>
          </a:ln>
        </p:spPr>
        <p:txBody>
          <a:bodyPr anchorCtr="0" anchor="t" bIns="0" lIns="0" spcFirstLastPara="1" rIns="0" wrap="square" tIns="0">
            <a:noAutofit/>
          </a:bodyPr>
          <a:lstStyle/>
          <a:p>
            <a:pPr indent="0" lvl="0" marL="0" marR="0" rtl="0" algn="ctr">
              <a:lnSpc>
                <a:spcPct val="120005"/>
              </a:lnSpc>
              <a:spcBef>
                <a:spcPts val="0"/>
              </a:spcBef>
              <a:spcAft>
                <a:spcPts val="0"/>
              </a:spcAft>
              <a:buClr>
                <a:srgbClr val="000000"/>
              </a:buClr>
              <a:buSzPts val="3799"/>
              <a:buFont typeface="Arial"/>
              <a:buNone/>
            </a:pPr>
            <a:r>
              <a:rPr b="0" i="0" lang="en-US" sz="3799" u="none" cap="none" strike="noStrike">
                <a:solidFill>
                  <a:srgbClr val="F7F4FA"/>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54" name="Google Shape;354;g7ac2a4d293_1_228"/>
          <p:cNvSpPr/>
          <p:nvPr/>
        </p:nvSpPr>
        <p:spPr>
          <a:xfrm>
            <a:off x="-1253" y="-38623"/>
            <a:ext cx="1566130" cy="1640851"/>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5" name="Google Shape;355;g7ac2a4d293_1_228"/>
          <p:cNvGrpSpPr/>
          <p:nvPr/>
        </p:nvGrpSpPr>
        <p:grpSpPr>
          <a:xfrm>
            <a:off x="3481702" y="1636427"/>
            <a:ext cx="3910662" cy="1331305"/>
            <a:chOff x="-76716" y="-9525"/>
            <a:chExt cx="5214216" cy="1775073"/>
          </a:xfrm>
        </p:grpSpPr>
        <p:sp>
          <p:nvSpPr>
            <p:cNvPr id="356" name="Google Shape;356;g7ac2a4d293_1_228"/>
            <p:cNvSpPr txBox="1"/>
            <p:nvPr/>
          </p:nvSpPr>
          <p:spPr>
            <a:xfrm>
              <a:off x="0" y="-9525"/>
              <a:ext cx="5137500" cy="787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200"/>
                <a:buFont typeface="Arial"/>
                <a:buNone/>
              </a:pPr>
              <a:r>
                <a:rPr b="0" i="0" lang="en-US" sz="3200" u="none" cap="none" strike="noStrike">
                  <a:solidFill>
                    <a:srgbClr val="F7F4FA"/>
                  </a:solidFill>
                  <a:latin typeface="Arial"/>
                  <a:ea typeface="Arial"/>
                  <a:cs typeface="Arial"/>
                  <a:sym typeface="Arial"/>
                </a:rPr>
                <a:t>Expanding Analysis</a:t>
              </a:r>
              <a:endParaRPr b="0" i="0" sz="1100" u="none" cap="none" strike="noStrike">
                <a:solidFill>
                  <a:srgbClr val="000000"/>
                </a:solidFill>
                <a:latin typeface="Arial"/>
                <a:ea typeface="Arial"/>
                <a:cs typeface="Arial"/>
                <a:sym typeface="Arial"/>
              </a:endParaRPr>
            </a:p>
          </p:txBody>
        </p:sp>
        <p:sp>
          <p:nvSpPr>
            <p:cNvPr id="357" name="Google Shape;357;g7ac2a4d293_1_228"/>
            <p:cNvSpPr txBox="1"/>
            <p:nvPr/>
          </p:nvSpPr>
          <p:spPr>
            <a:xfrm>
              <a:off x="-76716" y="1047348"/>
              <a:ext cx="5137500" cy="7182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rgbClr val="F7F4FA"/>
                  </a:solidFill>
                  <a:latin typeface="Roboto"/>
                  <a:ea typeface="Roboto"/>
                  <a:cs typeface="Roboto"/>
                  <a:sym typeface="Roboto"/>
                </a:rPr>
                <a:t>Forecasting Games</a:t>
              </a:r>
              <a:endParaRPr b="0" i="0" sz="1400" u="none" cap="none" strike="noStrike">
                <a:solidFill>
                  <a:srgbClr val="000000"/>
                </a:solidFill>
                <a:latin typeface="Arial"/>
                <a:ea typeface="Arial"/>
                <a:cs typeface="Arial"/>
                <a:sym typeface="Arial"/>
              </a:endParaRPr>
            </a:p>
          </p:txBody>
        </p:sp>
      </p:grpSp>
      <p:grpSp>
        <p:nvGrpSpPr>
          <p:cNvPr id="358" name="Google Shape;358;g7ac2a4d293_1_228"/>
          <p:cNvGrpSpPr/>
          <p:nvPr/>
        </p:nvGrpSpPr>
        <p:grpSpPr>
          <a:xfrm>
            <a:off x="3539239" y="3569191"/>
            <a:ext cx="3853125" cy="1338224"/>
            <a:chOff x="0" y="-9525"/>
            <a:chExt cx="5137500" cy="1784299"/>
          </a:xfrm>
        </p:grpSpPr>
        <p:sp>
          <p:nvSpPr>
            <p:cNvPr id="359" name="Google Shape;359;g7ac2a4d293_1_228"/>
            <p:cNvSpPr txBox="1"/>
            <p:nvPr/>
          </p:nvSpPr>
          <p:spPr>
            <a:xfrm>
              <a:off x="0" y="-9525"/>
              <a:ext cx="5137500" cy="787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200"/>
                <a:buFont typeface="Arial"/>
                <a:buNone/>
              </a:pPr>
              <a:r>
                <a:rPr b="0" i="0" lang="en-US" sz="3200" u="none" cap="none" strike="noStrike">
                  <a:solidFill>
                    <a:srgbClr val="F7F4FA"/>
                  </a:solidFill>
                  <a:latin typeface="Arial"/>
                  <a:ea typeface="Arial"/>
                  <a:cs typeface="Arial"/>
                  <a:sym typeface="Arial"/>
                </a:rPr>
                <a:t>Adding Observations</a:t>
              </a:r>
              <a:endParaRPr b="0" i="0" sz="1100" u="none" cap="none" strike="noStrike">
                <a:solidFill>
                  <a:srgbClr val="000000"/>
                </a:solidFill>
                <a:latin typeface="Arial"/>
                <a:ea typeface="Arial"/>
                <a:cs typeface="Arial"/>
                <a:sym typeface="Arial"/>
              </a:endParaRPr>
            </a:p>
          </p:txBody>
        </p:sp>
        <p:sp>
          <p:nvSpPr>
            <p:cNvPr id="360" name="Google Shape;360;g7ac2a4d293_1_228"/>
            <p:cNvSpPr txBox="1"/>
            <p:nvPr/>
          </p:nvSpPr>
          <p:spPr>
            <a:xfrm>
              <a:off x="0" y="1056874"/>
              <a:ext cx="5137500" cy="717900"/>
            </a:xfrm>
            <a:prstGeom prst="rect">
              <a:avLst/>
            </a:prstGeom>
            <a:noFill/>
            <a:ln>
              <a:noFill/>
            </a:ln>
          </p:spPr>
          <p:txBody>
            <a:bodyPr anchorCtr="0" anchor="t" bIns="0" lIns="0" spcFirstLastPara="1" rIns="0" wrap="square" tIns="0">
              <a:noAutofit/>
            </a:bodyPr>
            <a:lstStyle/>
            <a:p>
              <a:pPr indent="0" lvl="0" marL="0" marR="0" rtl="0" algn="l">
                <a:lnSpc>
                  <a:spcPct val="140016"/>
                </a:lnSpc>
                <a:spcBef>
                  <a:spcPts val="0"/>
                </a:spcBef>
                <a:spcAft>
                  <a:spcPts val="0"/>
                </a:spcAft>
                <a:buClr>
                  <a:srgbClr val="000000"/>
                </a:buClr>
                <a:buSzPts val="2499"/>
                <a:buFont typeface="Arial"/>
                <a:buNone/>
              </a:pPr>
              <a:r>
                <a:rPr b="0" i="0" lang="en-US" sz="2499" u="none" cap="none" strike="noStrike">
                  <a:solidFill>
                    <a:srgbClr val="F7F4FA"/>
                  </a:solidFill>
                  <a:latin typeface="Roboto"/>
                  <a:ea typeface="Roboto"/>
                  <a:cs typeface="Roboto"/>
                  <a:sym typeface="Roboto"/>
                </a:rPr>
                <a:t>More Information</a:t>
              </a:r>
              <a:endParaRPr b="0" i="0" sz="1400" u="none" cap="none" strike="noStrike">
                <a:solidFill>
                  <a:srgbClr val="000000"/>
                </a:solidFill>
                <a:latin typeface="Arial"/>
                <a:ea typeface="Arial"/>
                <a:cs typeface="Arial"/>
                <a:sym typeface="Arial"/>
              </a:endParaRPr>
            </a:p>
          </p:txBody>
        </p:sp>
      </p:grpSp>
      <p:grpSp>
        <p:nvGrpSpPr>
          <p:cNvPr id="361" name="Google Shape;361;g7ac2a4d293_1_228"/>
          <p:cNvGrpSpPr/>
          <p:nvPr/>
        </p:nvGrpSpPr>
        <p:grpSpPr>
          <a:xfrm>
            <a:off x="3539239" y="5501956"/>
            <a:ext cx="3853125" cy="1338224"/>
            <a:chOff x="0" y="-9525"/>
            <a:chExt cx="5137500" cy="1784299"/>
          </a:xfrm>
        </p:grpSpPr>
        <p:sp>
          <p:nvSpPr>
            <p:cNvPr id="362" name="Google Shape;362;g7ac2a4d293_1_228"/>
            <p:cNvSpPr txBox="1"/>
            <p:nvPr/>
          </p:nvSpPr>
          <p:spPr>
            <a:xfrm>
              <a:off x="0" y="-9525"/>
              <a:ext cx="5137500" cy="787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3200"/>
                <a:buFont typeface="Arial"/>
                <a:buNone/>
              </a:pPr>
              <a:r>
                <a:rPr b="0" i="0" lang="en-US" sz="3200" u="none" cap="none" strike="noStrike">
                  <a:solidFill>
                    <a:srgbClr val="F7F4FA"/>
                  </a:solidFill>
                  <a:latin typeface="Arial"/>
                  <a:ea typeface="Arial"/>
                  <a:cs typeface="Arial"/>
                  <a:sym typeface="Arial"/>
                </a:rPr>
                <a:t>Causal Regressors</a:t>
              </a:r>
              <a:endParaRPr b="0" i="0" sz="1100" u="none" cap="none" strike="noStrike">
                <a:solidFill>
                  <a:srgbClr val="000000"/>
                </a:solidFill>
                <a:latin typeface="Arial"/>
                <a:ea typeface="Arial"/>
                <a:cs typeface="Arial"/>
                <a:sym typeface="Arial"/>
              </a:endParaRPr>
            </a:p>
          </p:txBody>
        </p:sp>
        <p:sp>
          <p:nvSpPr>
            <p:cNvPr id="363" name="Google Shape;363;g7ac2a4d293_1_228"/>
            <p:cNvSpPr txBox="1"/>
            <p:nvPr/>
          </p:nvSpPr>
          <p:spPr>
            <a:xfrm>
              <a:off x="0" y="1056874"/>
              <a:ext cx="5137500" cy="717900"/>
            </a:xfrm>
            <a:prstGeom prst="rect">
              <a:avLst/>
            </a:prstGeom>
            <a:noFill/>
            <a:ln>
              <a:noFill/>
            </a:ln>
          </p:spPr>
          <p:txBody>
            <a:bodyPr anchorCtr="0" anchor="t" bIns="0" lIns="0" spcFirstLastPara="1" rIns="0" wrap="square" tIns="0">
              <a:noAutofit/>
            </a:bodyPr>
            <a:lstStyle/>
            <a:p>
              <a:pPr indent="0" lvl="0" marL="0" marR="0" rtl="0" algn="l">
                <a:lnSpc>
                  <a:spcPct val="140016"/>
                </a:lnSpc>
                <a:spcBef>
                  <a:spcPts val="0"/>
                </a:spcBef>
                <a:spcAft>
                  <a:spcPts val="0"/>
                </a:spcAft>
                <a:buClr>
                  <a:srgbClr val="000000"/>
                </a:buClr>
                <a:buSzPts val="2499"/>
                <a:buFont typeface="Arial"/>
                <a:buNone/>
              </a:pPr>
              <a:r>
                <a:rPr b="0" i="0" lang="en-US" sz="2499" u="none" cap="none" strike="noStrike">
                  <a:solidFill>
                    <a:srgbClr val="F7F4FA"/>
                  </a:solidFill>
                  <a:latin typeface="Roboto"/>
                  <a:ea typeface="Roboto"/>
                  <a:cs typeface="Roboto"/>
                  <a:sym typeface="Roboto"/>
                </a:rPr>
                <a:t>Enhance ARIMA Models</a:t>
              </a:r>
              <a:endParaRPr b="0" i="0" sz="1400" u="none" cap="none" strike="noStrike">
                <a:solidFill>
                  <a:srgbClr val="000000"/>
                </a:solidFill>
                <a:latin typeface="Arial"/>
                <a:ea typeface="Arial"/>
                <a:cs typeface="Arial"/>
                <a:sym typeface="Arial"/>
              </a:endParaRPr>
            </a:p>
          </p:txBody>
        </p:sp>
      </p:grpSp>
      <p:grpSp>
        <p:nvGrpSpPr>
          <p:cNvPr id="364" name="Google Shape;364;g7ac2a4d293_1_228"/>
          <p:cNvGrpSpPr/>
          <p:nvPr/>
        </p:nvGrpSpPr>
        <p:grpSpPr>
          <a:xfrm>
            <a:off x="9881674" y="530785"/>
            <a:ext cx="5682600" cy="3059890"/>
            <a:chOff x="0" y="-609600"/>
            <a:chExt cx="7576800" cy="4079853"/>
          </a:xfrm>
        </p:grpSpPr>
        <p:sp>
          <p:nvSpPr>
            <p:cNvPr id="365" name="Google Shape;365;g7ac2a4d293_1_228"/>
            <p:cNvSpPr txBox="1"/>
            <p:nvPr/>
          </p:nvSpPr>
          <p:spPr>
            <a:xfrm>
              <a:off x="0" y="-609600"/>
              <a:ext cx="7576800" cy="11103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5499"/>
                <a:buFont typeface="Arial"/>
                <a:buNone/>
              </a:pPr>
              <a:r>
                <a:rPr b="0" i="0" lang="en-US" sz="5499" u="none" cap="none" strike="noStrike">
                  <a:solidFill>
                    <a:srgbClr val="17161C"/>
                  </a:solidFill>
                  <a:latin typeface="Arial"/>
                  <a:ea typeface="Arial"/>
                  <a:cs typeface="Arial"/>
                  <a:sym typeface="Arial"/>
                </a:rPr>
                <a:t>Future Roadmap</a:t>
              </a:r>
              <a:endParaRPr b="0" i="0" sz="1400" u="none" cap="none" strike="noStrike">
                <a:solidFill>
                  <a:srgbClr val="000000"/>
                </a:solidFill>
                <a:latin typeface="Arial"/>
                <a:ea typeface="Arial"/>
                <a:cs typeface="Arial"/>
                <a:sym typeface="Arial"/>
              </a:endParaRPr>
            </a:p>
          </p:txBody>
        </p:sp>
        <p:sp>
          <p:nvSpPr>
            <p:cNvPr id="366" name="Google Shape;366;g7ac2a4d293_1_228"/>
            <p:cNvSpPr txBox="1"/>
            <p:nvPr/>
          </p:nvSpPr>
          <p:spPr>
            <a:xfrm>
              <a:off x="0" y="1671153"/>
              <a:ext cx="7576800" cy="17991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t/>
              </a:r>
              <a:endParaRPr b="0" i="0" sz="1400" u="none" cap="none" strike="noStrike">
                <a:solidFill>
                  <a:srgbClr val="000000"/>
                </a:solidFill>
                <a:latin typeface="Arial"/>
                <a:ea typeface="Arial"/>
                <a:cs typeface="Arial"/>
                <a:sym typeface="Arial"/>
              </a:endParaRPr>
            </a:p>
          </p:txBody>
        </p:sp>
      </p:grpSp>
      <p:pic>
        <p:nvPicPr>
          <p:cNvPr id="367" name="Google Shape;367;g7ac2a4d293_1_228"/>
          <p:cNvPicPr preferRelativeResize="0"/>
          <p:nvPr/>
        </p:nvPicPr>
        <p:blipFill rotWithShape="1">
          <a:blip r:embed="rId3">
            <a:alphaModFix/>
          </a:blip>
          <a:srcRect b="0" l="0" r="0" t="0"/>
          <a:stretch/>
        </p:blipFill>
        <p:spPr>
          <a:xfrm rot="-5400000">
            <a:off x="9396386" y="7650946"/>
            <a:ext cx="1892551" cy="3379556"/>
          </a:xfrm>
          <a:prstGeom prst="rect">
            <a:avLst/>
          </a:prstGeom>
          <a:noFill/>
          <a:ln>
            <a:noFill/>
          </a:ln>
        </p:spPr>
      </p:pic>
      <p:pic>
        <p:nvPicPr>
          <p:cNvPr id="368" name="Google Shape;368;g7ac2a4d293_1_228"/>
          <p:cNvPicPr preferRelativeResize="0"/>
          <p:nvPr/>
        </p:nvPicPr>
        <p:blipFill rotWithShape="1">
          <a:blip r:embed="rId4">
            <a:alphaModFix/>
          </a:blip>
          <a:srcRect b="0" l="0" r="0" t="0"/>
          <a:stretch/>
        </p:blipFill>
        <p:spPr>
          <a:xfrm rot="5400000">
            <a:off x="9773316" y="7459995"/>
            <a:ext cx="3095939" cy="2879223"/>
          </a:xfrm>
          <a:prstGeom prst="rect">
            <a:avLst/>
          </a:prstGeom>
          <a:solidFill>
            <a:srgbClr val="F7F4FA"/>
          </a:solidFill>
          <a:ln>
            <a:noFill/>
          </a:ln>
        </p:spPr>
      </p:pic>
      <p:sp>
        <p:nvSpPr>
          <p:cNvPr id="369" name="Google Shape;369;g7ac2a4d293_1_228"/>
          <p:cNvSpPr/>
          <p:nvPr/>
        </p:nvSpPr>
        <p:spPr>
          <a:xfrm rot="5400000">
            <a:off x="15792876" y="6983965"/>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0" name="Google Shape;370;g7ac2a4d293_1_228"/>
          <p:cNvPicPr preferRelativeResize="0"/>
          <p:nvPr/>
        </p:nvPicPr>
        <p:blipFill rotWithShape="1">
          <a:blip r:embed="rId4">
            <a:alphaModFix/>
          </a:blip>
          <a:srcRect b="0" l="0" r="0" t="0"/>
          <a:stretch/>
        </p:blipFill>
        <p:spPr>
          <a:xfrm rot="5400000">
            <a:off x="13169350" y="7459995"/>
            <a:ext cx="3095939" cy="2879223"/>
          </a:xfrm>
          <a:prstGeom prst="rect">
            <a:avLst/>
          </a:prstGeom>
          <a:noFill/>
          <a:ln>
            <a:noFill/>
          </a:ln>
        </p:spPr>
      </p:pic>
      <p:pic>
        <p:nvPicPr>
          <p:cNvPr id="371" name="Google Shape;371;g7ac2a4d293_1_228"/>
          <p:cNvPicPr preferRelativeResize="0"/>
          <p:nvPr/>
        </p:nvPicPr>
        <p:blipFill rotWithShape="1">
          <a:blip r:embed="rId5">
            <a:alphaModFix/>
          </a:blip>
          <a:srcRect b="0" l="0" r="0" t="0"/>
          <a:stretch/>
        </p:blipFill>
        <p:spPr>
          <a:xfrm>
            <a:off x="9881675" y="2445545"/>
            <a:ext cx="8398447" cy="594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75" name="Shape 375"/>
        <p:cNvGrpSpPr/>
        <p:nvPr/>
      </p:nvGrpSpPr>
      <p:grpSpPr>
        <a:xfrm>
          <a:off x="0" y="0"/>
          <a:ext cx="0" cy="0"/>
          <a:chOff x="0" y="0"/>
          <a:chExt cx="0" cy="0"/>
        </a:xfrm>
      </p:grpSpPr>
      <p:sp>
        <p:nvSpPr>
          <p:cNvPr id="376" name="Google Shape;376;g7ac2a4d293_1_256"/>
          <p:cNvSpPr/>
          <p:nvPr/>
        </p:nvSpPr>
        <p:spPr>
          <a:xfrm>
            <a:off x="0" y="0"/>
            <a:ext cx="129576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7" name="Google Shape;377;g7ac2a4d293_1_256"/>
          <p:cNvGrpSpPr/>
          <p:nvPr/>
        </p:nvGrpSpPr>
        <p:grpSpPr>
          <a:xfrm>
            <a:off x="1028700" y="5228789"/>
            <a:ext cx="7445025" cy="4152115"/>
            <a:chOff x="0" y="-9525"/>
            <a:chExt cx="9926700" cy="5536154"/>
          </a:xfrm>
        </p:grpSpPr>
        <p:sp>
          <p:nvSpPr>
            <p:cNvPr id="378" name="Google Shape;378;g7ac2a4d293_1_256"/>
            <p:cNvSpPr txBox="1"/>
            <p:nvPr/>
          </p:nvSpPr>
          <p:spPr>
            <a:xfrm>
              <a:off x="0" y="-9525"/>
              <a:ext cx="9926700" cy="1772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7200"/>
                <a:buFont typeface="Arial"/>
                <a:buNone/>
              </a:pPr>
              <a:r>
                <a:rPr b="0" i="0" lang="en-US" sz="7200" u="none" cap="none" strike="noStrike">
                  <a:solidFill>
                    <a:srgbClr val="17161C"/>
                  </a:solidFill>
                  <a:latin typeface="Arial"/>
                  <a:ea typeface="Arial"/>
                  <a:cs typeface="Arial"/>
                  <a:sym typeface="Arial"/>
                </a:rPr>
                <a:t>Analysis Critique</a:t>
              </a:r>
              <a:endParaRPr b="0" i="0" sz="1200" u="none" cap="none" strike="noStrike">
                <a:solidFill>
                  <a:srgbClr val="000000"/>
                </a:solidFill>
                <a:latin typeface="Arial"/>
                <a:ea typeface="Arial"/>
                <a:cs typeface="Arial"/>
                <a:sym typeface="Arial"/>
              </a:endParaRPr>
            </a:p>
          </p:txBody>
        </p:sp>
        <p:sp>
          <p:nvSpPr>
            <p:cNvPr id="379" name="Google Shape;379;g7ac2a4d293_1_256"/>
            <p:cNvSpPr txBox="1"/>
            <p:nvPr/>
          </p:nvSpPr>
          <p:spPr>
            <a:xfrm>
              <a:off x="0" y="3641280"/>
              <a:ext cx="9926700" cy="804300"/>
            </a:xfrm>
            <a:prstGeom prst="rect">
              <a:avLst/>
            </a:prstGeom>
            <a:noFill/>
            <a:ln>
              <a:noFill/>
            </a:ln>
          </p:spPr>
          <p:txBody>
            <a:bodyPr anchorCtr="0" anchor="t" bIns="0" lIns="0" spcFirstLastPara="1" rIns="0" wrap="square" tIns="0">
              <a:noAutofit/>
            </a:bodyPr>
            <a:lstStyle/>
            <a:p>
              <a:pPr indent="-457200" lvl="0" marL="457200" marR="0" rtl="0" algn="l">
                <a:lnSpc>
                  <a:spcPct val="139964"/>
                </a:lnSpc>
                <a:spcBef>
                  <a:spcPts val="0"/>
                </a:spcBef>
                <a:spcAft>
                  <a:spcPts val="0"/>
                </a:spcAft>
                <a:buClr>
                  <a:srgbClr val="000000"/>
                </a:buClr>
                <a:buSzPts val="2800"/>
                <a:buFont typeface="Arial"/>
                <a:buChar char="•"/>
              </a:pPr>
              <a:r>
                <a:rPr b="0" i="0" lang="en-US" sz="2800" u="none" cap="none" strike="noStrike">
                  <a:solidFill>
                    <a:srgbClr val="17161C"/>
                  </a:solidFill>
                  <a:latin typeface="Roboto"/>
                  <a:ea typeface="Roboto"/>
                  <a:cs typeface="Roboto"/>
                  <a:sym typeface="Roboto"/>
                </a:rPr>
                <a:t>Did not include interesting parameters</a:t>
              </a:r>
              <a:endParaRPr b="0" i="0" sz="1400" u="none" cap="none" strike="noStrike">
                <a:solidFill>
                  <a:srgbClr val="000000"/>
                </a:solidFill>
                <a:latin typeface="Arial"/>
                <a:ea typeface="Arial"/>
                <a:cs typeface="Arial"/>
                <a:sym typeface="Arial"/>
              </a:endParaRPr>
            </a:p>
          </p:txBody>
        </p:sp>
        <p:sp>
          <p:nvSpPr>
            <p:cNvPr id="380" name="Google Shape;380;g7ac2a4d293_1_256"/>
            <p:cNvSpPr txBox="1"/>
            <p:nvPr/>
          </p:nvSpPr>
          <p:spPr>
            <a:xfrm>
              <a:off x="0" y="4722329"/>
              <a:ext cx="9926700" cy="804300"/>
            </a:xfrm>
            <a:prstGeom prst="rect">
              <a:avLst/>
            </a:prstGeom>
            <a:noFill/>
            <a:ln>
              <a:noFill/>
            </a:ln>
          </p:spPr>
          <p:txBody>
            <a:bodyPr anchorCtr="0" anchor="t" bIns="0" lIns="0" spcFirstLastPara="1" rIns="0" wrap="square" tIns="0">
              <a:noAutofit/>
            </a:bodyPr>
            <a:lstStyle/>
            <a:p>
              <a:pPr indent="-457200" lvl="0" marL="457200" marR="0" rtl="0" algn="l">
                <a:lnSpc>
                  <a:spcPct val="139964"/>
                </a:lnSpc>
                <a:spcBef>
                  <a:spcPts val="0"/>
                </a:spcBef>
                <a:spcAft>
                  <a:spcPts val="0"/>
                </a:spcAft>
                <a:buClr>
                  <a:srgbClr val="000000"/>
                </a:buClr>
                <a:buSzPts val="2800"/>
                <a:buFont typeface="Arial"/>
                <a:buChar char="•"/>
              </a:pPr>
              <a:r>
                <a:rPr b="0" i="0" lang="en-US" sz="2800" u="none" cap="none" strike="noStrike">
                  <a:solidFill>
                    <a:srgbClr val="17161C"/>
                  </a:solidFill>
                  <a:latin typeface="Roboto"/>
                  <a:ea typeface="Roboto"/>
                  <a:cs typeface="Roboto"/>
                  <a:sym typeface="Roboto"/>
                </a:rPr>
                <a:t>Could dig deeper into interesting finds</a:t>
              </a:r>
              <a:endParaRPr b="0" i="0" sz="1400" u="none" cap="none" strike="noStrike">
                <a:solidFill>
                  <a:srgbClr val="000000"/>
                </a:solidFill>
                <a:latin typeface="Arial"/>
                <a:ea typeface="Arial"/>
                <a:cs typeface="Arial"/>
                <a:sym typeface="Arial"/>
              </a:endParaRPr>
            </a:p>
          </p:txBody>
        </p:sp>
        <p:sp>
          <p:nvSpPr>
            <p:cNvPr id="381" name="Google Shape;381;g7ac2a4d293_1_256"/>
            <p:cNvSpPr txBox="1"/>
            <p:nvPr/>
          </p:nvSpPr>
          <p:spPr>
            <a:xfrm>
              <a:off x="0" y="2560231"/>
              <a:ext cx="9926700" cy="804300"/>
            </a:xfrm>
            <a:prstGeom prst="rect">
              <a:avLst/>
            </a:prstGeom>
            <a:noFill/>
            <a:ln>
              <a:noFill/>
            </a:ln>
          </p:spPr>
          <p:txBody>
            <a:bodyPr anchorCtr="0" anchor="t" bIns="0" lIns="0" spcFirstLastPara="1" rIns="0" wrap="square" tIns="0">
              <a:noAutofit/>
            </a:bodyPr>
            <a:lstStyle/>
            <a:p>
              <a:pPr indent="-514350" lvl="0" marL="514350" marR="0" rtl="0" algn="l">
                <a:lnSpc>
                  <a:spcPct val="139964"/>
                </a:lnSpc>
                <a:spcBef>
                  <a:spcPts val="0"/>
                </a:spcBef>
                <a:spcAft>
                  <a:spcPts val="0"/>
                </a:spcAft>
                <a:buClr>
                  <a:srgbClr val="000000"/>
                </a:buClr>
                <a:buSzPts val="2800"/>
                <a:buFont typeface="Arial"/>
                <a:buChar char="•"/>
              </a:pPr>
              <a:r>
                <a:rPr b="0" i="0" lang="en-US" sz="2800" u="none" cap="none" strike="noStrike">
                  <a:solidFill>
                    <a:srgbClr val="17161C"/>
                  </a:solidFill>
                  <a:latin typeface="Roboto"/>
                  <a:ea typeface="Roboto"/>
                  <a:cs typeface="Roboto"/>
                  <a:sym typeface="Roboto"/>
                </a:rPr>
                <a:t>Did not account for roster changes</a:t>
              </a:r>
              <a:endParaRPr b="0" i="0" sz="1400" u="none" cap="none" strike="noStrike">
                <a:solidFill>
                  <a:srgbClr val="000000"/>
                </a:solidFill>
                <a:latin typeface="Arial"/>
                <a:ea typeface="Arial"/>
                <a:cs typeface="Arial"/>
                <a:sym typeface="Arial"/>
              </a:endParaRPr>
            </a:p>
          </p:txBody>
        </p:sp>
      </p:grpSp>
      <p:pic>
        <p:nvPicPr>
          <p:cNvPr id="382" name="Google Shape;382;g7ac2a4d293_1_256"/>
          <p:cNvPicPr preferRelativeResize="0"/>
          <p:nvPr/>
        </p:nvPicPr>
        <p:blipFill rotWithShape="1">
          <a:blip r:embed="rId3">
            <a:alphaModFix/>
          </a:blip>
          <a:srcRect b="0" l="0" r="0" t="0"/>
          <a:stretch/>
        </p:blipFill>
        <p:spPr>
          <a:xfrm rot="-5400000">
            <a:off x="743502" y="-743502"/>
            <a:ext cx="1892551" cy="3379556"/>
          </a:xfrm>
          <a:prstGeom prst="rect">
            <a:avLst/>
          </a:prstGeom>
          <a:noFill/>
          <a:ln>
            <a:noFill/>
          </a:ln>
        </p:spPr>
      </p:pic>
      <p:pic>
        <p:nvPicPr>
          <p:cNvPr id="383" name="Google Shape;383;g7ac2a4d293_1_256"/>
          <p:cNvPicPr preferRelativeResize="0"/>
          <p:nvPr/>
        </p:nvPicPr>
        <p:blipFill rotWithShape="1">
          <a:blip r:embed="rId4">
            <a:alphaModFix/>
          </a:blip>
          <a:srcRect b="0" l="0" r="0" t="0"/>
          <a:stretch/>
        </p:blipFill>
        <p:spPr>
          <a:xfrm>
            <a:off x="10267078" y="-410912"/>
            <a:ext cx="3095939" cy="2879223"/>
          </a:xfrm>
          <a:prstGeom prst="rect">
            <a:avLst/>
          </a:prstGeom>
          <a:noFill/>
          <a:ln>
            <a:noFill/>
          </a:ln>
        </p:spPr>
      </p:pic>
      <p:sp>
        <p:nvSpPr>
          <p:cNvPr id="384" name="Google Shape;384;g7ac2a4d293_1_256"/>
          <p:cNvSpPr/>
          <p:nvPr/>
        </p:nvSpPr>
        <p:spPr>
          <a:xfrm>
            <a:off x="6470438" y="2044585"/>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5" name="Google Shape;385;g7ac2a4d293_1_256"/>
          <p:cNvPicPr preferRelativeResize="0"/>
          <p:nvPr/>
        </p:nvPicPr>
        <p:blipFill rotWithShape="1">
          <a:blip r:embed="rId5">
            <a:alphaModFix/>
          </a:blip>
          <a:srcRect b="0" l="0" r="0" t="0"/>
          <a:stretch/>
        </p:blipFill>
        <p:spPr>
          <a:xfrm rot="10800000">
            <a:off x="16395449" y="6907444"/>
            <a:ext cx="1892551" cy="3379556"/>
          </a:xfrm>
          <a:prstGeom prst="rect">
            <a:avLst/>
          </a:prstGeom>
          <a:noFill/>
          <a:ln>
            <a:noFill/>
          </a:ln>
        </p:spPr>
      </p:pic>
      <p:pic>
        <p:nvPicPr>
          <p:cNvPr id="386" name="Google Shape;386;g7ac2a4d293_1_256"/>
          <p:cNvPicPr preferRelativeResize="0"/>
          <p:nvPr/>
        </p:nvPicPr>
        <p:blipFill rotWithShape="1">
          <a:blip r:embed="rId6">
            <a:alphaModFix/>
          </a:blip>
          <a:srcRect b="0" l="0" r="0" t="0"/>
          <a:stretch/>
        </p:blipFill>
        <p:spPr>
          <a:xfrm rot="10800000">
            <a:off x="14163361" y="4851624"/>
            <a:ext cx="3095939" cy="2879223"/>
          </a:xfrm>
          <a:prstGeom prst="rect">
            <a:avLst/>
          </a:prstGeom>
          <a:noFill/>
          <a:ln>
            <a:noFill/>
          </a:ln>
        </p:spPr>
      </p:pic>
      <p:pic>
        <p:nvPicPr>
          <p:cNvPr id="387" name="Google Shape;387;g7ac2a4d293_1_256"/>
          <p:cNvPicPr preferRelativeResize="0"/>
          <p:nvPr/>
        </p:nvPicPr>
        <p:blipFill rotWithShape="1">
          <a:blip r:embed="rId6">
            <a:alphaModFix/>
          </a:blip>
          <a:srcRect b="0" l="0" r="0" t="0"/>
          <a:stretch/>
        </p:blipFill>
        <p:spPr>
          <a:xfrm rot="10800000">
            <a:off x="14163361" y="1322403"/>
            <a:ext cx="3095939" cy="2879223"/>
          </a:xfrm>
          <a:prstGeom prst="rect">
            <a:avLst/>
          </a:prstGeom>
          <a:noFill/>
          <a:ln>
            <a:noFill/>
          </a:ln>
        </p:spPr>
      </p:pic>
      <p:sp>
        <p:nvSpPr>
          <p:cNvPr id="388" name="Google Shape;388;g7ac2a4d293_1_256"/>
          <p:cNvSpPr/>
          <p:nvPr/>
        </p:nvSpPr>
        <p:spPr>
          <a:xfrm rot="10800000">
            <a:off x="14548650" y="997672"/>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9" name="Google Shape;389;g7ac2a4d293_1_256"/>
          <p:cNvPicPr preferRelativeResize="0"/>
          <p:nvPr/>
        </p:nvPicPr>
        <p:blipFill rotWithShape="1">
          <a:blip r:embed="rId6">
            <a:alphaModFix/>
          </a:blip>
          <a:srcRect b="0" l="0" r="0" t="0"/>
          <a:stretch/>
        </p:blipFill>
        <p:spPr>
          <a:xfrm rot="10800000">
            <a:off x="14163361" y="8380846"/>
            <a:ext cx="3095939" cy="2879223"/>
          </a:xfrm>
          <a:prstGeom prst="rect">
            <a:avLst/>
          </a:prstGeom>
          <a:noFill/>
          <a:ln>
            <a:noFill/>
          </a:ln>
        </p:spPr>
      </p:pic>
      <p:pic>
        <p:nvPicPr>
          <p:cNvPr id="390" name="Google Shape;390;g7ac2a4d293_1_256"/>
          <p:cNvPicPr preferRelativeResize="0"/>
          <p:nvPr/>
        </p:nvPicPr>
        <p:blipFill rotWithShape="1">
          <a:blip r:embed="rId4">
            <a:alphaModFix/>
          </a:blip>
          <a:srcRect b="0" l="0" r="0" t="0"/>
          <a:stretch/>
        </p:blipFill>
        <p:spPr>
          <a:xfrm>
            <a:off x="6821069" y="-410912"/>
            <a:ext cx="3095939" cy="28792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g7ac2a4d293_1_0"/>
          <p:cNvSpPr/>
          <p:nvPr/>
        </p:nvSpPr>
        <p:spPr>
          <a:xfrm rot="10800000">
            <a:off x="16064436" y="997672"/>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 name="Google Shape;103;g7ac2a4d293_1_0"/>
          <p:cNvPicPr preferRelativeResize="0"/>
          <p:nvPr/>
        </p:nvPicPr>
        <p:blipFill rotWithShape="1">
          <a:blip r:embed="rId3">
            <a:alphaModFix/>
          </a:blip>
          <a:srcRect b="0" l="30746" r="6923" t="0"/>
          <a:stretch/>
        </p:blipFill>
        <p:spPr>
          <a:xfrm>
            <a:off x="13534731" y="1829544"/>
            <a:ext cx="4664451" cy="4989254"/>
          </a:xfrm>
          <a:prstGeom prst="rect">
            <a:avLst/>
          </a:prstGeom>
          <a:noFill/>
          <a:ln>
            <a:noFill/>
          </a:ln>
        </p:spPr>
      </p:pic>
      <p:pic>
        <p:nvPicPr>
          <p:cNvPr id="104" name="Google Shape;104;g7ac2a4d293_1_0"/>
          <p:cNvPicPr preferRelativeResize="0"/>
          <p:nvPr/>
        </p:nvPicPr>
        <p:blipFill rotWithShape="1">
          <a:blip r:embed="rId4">
            <a:alphaModFix/>
          </a:blip>
          <a:srcRect b="0" l="0" r="0" t="0"/>
          <a:stretch/>
        </p:blipFill>
        <p:spPr>
          <a:xfrm>
            <a:off x="14765055" y="6907444"/>
            <a:ext cx="1892551" cy="3379556"/>
          </a:xfrm>
          <a:prstGeom prst="rect">
            <a:avLst/>
          </a:prstGeom>
          <a:noFill/>
          <a:ln>
            <a:noFill/>
          </a:ln>
        </p:spPr>
      </p:pic>
      <p:grpSp>
        <p:nvGrpSpPr>
          <p:cNvPr id="105" name="Google Shape;105;g7ac2a4d293_1_0"/>
          <p:cNvGrpSpPr/>
          <p:nvPr/>
        </p:nvGrpSpPr>
        <p:grpSpPr>
          <a:xfrm>
            <a:off x="1169687" y="1021556"/>
            <a:ext cx="10786950" cy="1523969"/>
            <a:chOff x="0" y="-9525"/>
            <a:chExt cx="14382600" cy="2031959"/>
          </a:xfrm>
        </p:grpSpPr>
        <p:sp>
          <p:nvSpPr>
            <p:cNvPr id="106" name="Google Shape;106;g7ac2a4d293_1_0"/>
            <p:cNvSpPr txBox="1"/>
            <p:nvPr/>
          </p:nvSpPr>
          <p:spPr>
            <a:xfrm>
              <a:off x="0" y="-9525"/>
              <a:ext cx="14382600" cy="11373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5599"/>
                <a:buFont typeface="Arial"/>
                <a:buNone/>
              </a:pPr>
              <a:r>
                <a:rPr b="0" i="0" lang="en-US" sz="5599" u="none" cap="none" strike="noStrike">
                  <a:solidFill>
                    <a:srgbClr val="17161C"/>
                  </a:solidFill>
                  <a:latin typeface="Arial"/>
                  <a:ea typeface="Arial"/>
                  <a:cs typeface="Arial"/>
                  <a:sym typeface="Arial"/>
                </a:rPr>
                <a:t>Objective</a:t>
              </a:r>
              <a:endParaRPr b="0" i="0" sz="1400" u="none" cap="none" strike="noStrike">
                <a:solidFill>
                  <a:srgbClr val="000000"/>
                </a:solidFill>
                <a:latin typeface="Arial"/>
                <a:ea typeface="Arial"/>
                <a:cs typeface="Arial"/>
                <a:sym typeface="Arial"/>
              </a:endParaRPr>
            </a:p>
          </p:txBody>
        </p:sp>
        <p:sp>
          <p:nvSpPr>
            <p:cNvPr id="107" name="Google Shape;107;g7ac2a4d293_1_0"/>
            <p:cNvSpPr txBox="1"/>
            <p:nvPr/>
          </p:nvSpPr>
          <p:spPr>
            <a:xfrm>
              <a:off x="0" y="1435634"/>
              <a:ext cx="14382600" cy="586800"/>
            </a:xfrm>
            <a:prstGeom prst="rect">
              <a:avLst/>
            </a:prstGeom>
            <a:noFill/>
            <a:ln>
              <a:noFill/>
            </a:ln>
          </p:spPr>
          <p:txBody>
            <a:bodyPr anchorCtr="0" anchor="t" bIns="0" lIns="0" spcFirstLastPara="1" rIns="0" wrap="square" tIns="0">
              <a:noAutofit/>
            </a:bodyPr>
            <a:lstStyle/>
            <a:p>
              <a:pPr indent="0" lvl="0" marL="0" marR="0" rtl="0" algn="l">
                <a:lnSpc>
                  <a:spcPct val="202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8" name="Google Shape;108;g7ac2a4d293_1_0"/>
          <p:cNvGrpSpPr/>
          <p:nvPr/>
        </p:nvGrpSpPr>
        <p:grpSpPr>
          <a:xfrm>
            <a:off x="1189828" y="3039426"/>
            <a:ext cx="10786950" cy="6024045"/>
            <a:chOff x="0" y="0"/>
            <a:chExt cx="14382600" cy="8032059"/>
          </a:xfrm>
        </p:grpSpPr>
        <p:sp>
          <p:nvSpPr>
            <p:cNvPr id="109" name="Google Shape;109;g7ac2a4d293_1_0"/>
            <p:cNvSpPr txBox="1"/>
            <p:nvPr/>
          </p:nvSpPr>
          <p:spPr>
            <a:xfrm>
              <a:off x="0" y="0"/>
              <a:ext cx="14382600" cy="11103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5499"/>
                <a:buFont typeface="Arial"/>
                <a:buNone/>
              </a:pPr>
              <a:r>
                <a:rPr b="0" i="0" lang="en-US" sz="5499" u="none" cap="none" strike="noStrike">
                  <a:solidFill>
                    <a:srgbClr val="17161C"/>
                  </a:solidFill>
                  <a:latin typeface="Arial"/>
                  <a:ea typeface="Arial"/>
                  <a:cs typeface="Arial"/>
                  <a:sym typeface="Arial"/>
                </a:rPr>
                <a:t>Question 1</a:t>
              </a:r>
              <a:endParaRPr b="0" i="0" sz="1400" u="none" cap="none" strike="noStrike">
                <a:solidFill>
                  <a:srgbClr val="000000"/>
                </a:solidFill>
                <a:latin typeface="Arial"/>
                <a:ea typeface="Arial"/>
                <a:cs typeface="Arial"/>
                <a:sym typeface="Arial"/>
              </a:endParaRPr>
            </a:p>
          </p:txBody>
        </p:sp>
        <p:sp>
          <p:nvSpPr>
            <p:cNvPr id="110" name="Google Shape;110;g7ac2a4d293_1_0"/>
            <p:cNvSpPr txBox="1"/>
            <p:nvPr/>
          </p:nvSpPr>
          <p:spPr>
            <a:xfrm>
              <a:off x="0" y="1220216"/>
              <a:ext cx="14382600" cy="7470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Predicting Pts% for the next quarter for the Boston Bruins</a:t>
              </a:r>
              <a:endParaRPr b="0" i="0" sz="1400" u="none" cap="none" strike="noStrike">
                <a:solidFill>
                  <a:srgbClr val="000000"/>
                </a:solidFill>
                <a:latin typeface="Arial"/>
                <a:ea typeface="Arial"/>
                <a:cs typeface="Arial"/>
                <a:sym typeface="Arial"/>
              </a:endParaRPr>
            </a:p>
          </p:txBody>
        </p:sp>
        <p:sp>
          <p:nvSpPr>
            <p:cNvPr id="111" name="Google Shape;111;g7ac2a4d293_1_0"/>
            <p:cNvSpPr txBox="1"/>
            <p:nvPr/>
          </p:nvSpPr>
          <p:spPr>
            <a:xfrm>
              <a:off x="0" y="2494924"/>
              <a:ext cx="14382600" cy="11103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5499"/>
                <a:buFont typeface="Arial"/>
                <a:buNone/>
              </a:pPr>
              <a:r>
                <a:rPr b="0" i="0" lang="en-US" sz="5499" u="none" cap="none" strike="noStrike">
                  <a:solidFill>
                    <a:srgbClr val="17161C"/>
                  </a:solidFill>
                  <a:latin typeface="Arial"/>
                  <a:ea typeface="Arial"/>
                  <a:cs typeface="Arial"/>
                  <a:sym typeface="Arial"/>
                </a:rPr>
                <a:t>Question 2</a:t>
              </a:r>
              <a:endParaRPr b="0" i="0" sz="1400" u="none" cap="none" strike="noStrike">
                <a:solidFill>
                  <a:srgbClr val="000000"/>
                </a:solidFill>
                <a:latin typeface="Arial"/>
                <a:ea typeface="Arial"/>
                <a:cs typeface="Arial"/>
                <a:sym typeface="Arial"/>
              </a:endParaRPr>
            </a:p>
          </p:txBody>
        </p:sp>
        <p:sp>
          <p:nvSpPr>
            <p:cNvPr id="112" name="Google Shape;112;g7ac2a4d293_1_0"/>
            <p:cNvSpPr txBox="1"/>
            <p:nvPr/>
          </p:nvSpPr>
          <p:spPr>
            <a:xfrm>
              <a:off x="0" y="3715140"/>
              <a:ext cx="14382600" cy="18219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Predict Player performance for rest of the season (2019-20) &amp; evaluate their next contract price. The two teams taken into consideration are Boston Bruins &amp; Toronto Maple Leafs</a:t>
              </a:r>
              <a:endParaRPr b="0" i="0" sz="1400" u="none" cap="none" strike="noStrike">
                <a:solidFill>
                  <a:srgbClr val="000000"/>
                </a:solidFill>
                <a:latin typeface="Arial"/>
                <a:ea typeface="Arial"/>
                <a:cs typeface="Arial"/>
                <a:sym typeface="Arial"/>
              </a:endParaRPr>
            </a:p>
          </p:txBody>
        </p:sp>
        <p:sp>
          <p:nvSpPr>
            <p:cNvPr id="113" name="Google Shape;113;g7ac2a4d293_1_0"/>
            <p:cNvSpPr txBox="1"/>
            <p:nvPr/>
          </p:nvSpPr>
          <p:spPr>
            <a:xfrm>
              <a:off x="0" y="6225043"/>
              <a:ext cx="14382600" cy="1110300"/>
            </a:xfrm>
            <a:prstGeom prst="rect">
              <a:avLst/>
            </a:prstGeom>
            <a:noFill/>
            <a:ln>
              <a:noFill/>
            </a:ln>
          </p:spPr>
          <p:txBody>
            <a:bodyPr anchorCtr="0" anchor="t" bIns="0" lIns="0" spcFirstLastPara="1" rIns="0" wrap="square" tIns="0">
              <a:noAutofit/>
            </a:bodyPr>
            <a:lstStyle/>
            <a:p>
              <a:pPr indent="0" lvl="0" marL="0" marR="0" rtl="0" algn="l">
                <a:lnSpc>
                  <a:spcPct val="36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 name="Google Shape;114;g7ac2a4d293_1_0"/>
            <p:cNvSpPr txBox="1"/>
            <p:nvPr/>
          </p:nvSpPr>
          <p:spPr>
            <a:xfrm>
              <a:off x="0" y="7445259"/>
              <a:ext cx="14382600" cy="5868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55FF"/>
        </a:solidFill>
      </p:bgPr>
    </p:bg>
    <p:spTree>
      <p:nvGrpSpPr>
        <p:cNvPr id="394" name="Shape 394"/>
        <p:cNvGrpSpPr/>
        <p:nvPr/>
      </p:nvGrpSpPr>
      <p:grpSpPr>
        <a:xfrm>
          <a:off x="0" y="0"/>
          <a:ext cx="0" cy="0"/>
          <a:chOff x="0" y="0"/>
          <a:chExt cx="0" cy="0"/>
        </a:xfrm>
      </p:grpSpPr>
      <p:sp>
        <p:nvSpPr>
          <p:cNvPr id="395" name="Google Shape;395;p2"/>
          <p:cNvSpPr/>
          <p:nvPr/>
        </p:nvSpPr>
        <p:spPr>
          <a:xfrm>
            <a:off x="0" y="0"/>
            <a:ext cx="122889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
          <p:cNvSpPr/>
          <p:nvPr/>
        </p:nvSpPr>
        <p:spPr>
          <a:xfrm rot="10800000">
            <a:off x="203411" y="165489"/>
            <a:ext cx="701262" cy="734720"/>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 name="Google Shape;397;p2"/>
          <p:cNvGrpSpPr/>
          <p:nvPr/>
        </p:nvGrpSpPr>
        <p:grpSpPr>
          <a:xfrm>
            <a:off x="920175" y="1382903"/>
            <a:ext cx="11250454" cy="1431908"/>
            <a:chOff x="-144700" y="-3179958"/>
            <a:chExt cx="15000604" cy="1909212"/>
          </a:xfrm>
        </p:grpSpPr>
        <p:sp>
          <p:nvSpPr>
            <p:cNvPr id="398" name="Google Shape;398;p2"/>
            <p:cNvSpPr txBox="1"/>
            <p:nvPr/>
          </p:nvSpPr>
          <p:spPr>
            <a:xfrm>
              <a:off x="-144700" y="-3179958"/>
              <a:ext cx="11233800" cy="1141500"/>
            </a:xfrm>
            <a:prstGeom prst="rect">
              <a:avLst/>
            </a:prstGeom>
            <a:noFill/>
            <a:ln>
              <a:noFill/>
            </a:ln>
          </p:spPr>
          <p:txBody>
            <a:bodyPr anchorCtr="0" anchor="t" bIns="0" lIns="0" spcFirstLastPara="1" rIns="0" wrap="square" tIns="0">
              <a:spAutoFit/>
            </a:bodyPr>
            <a:lstStyle/>
            <a:p>
              <a:pPr indent="0" lvl="0" marL="0" marR="0" rtl="0" algn="l">
                <a:lnSpc>
                  <a:spcPct val="120010"/>
                </a:lnSpc>
                <a:spcBef>
                  <a:spcPts val="0"/>
                </a:spcBef>
                <a:spcAft>
                  <a:spcPts val="0"/>
                </a:spcAft>
                <a:buClr>
                  <a:srgbClr val="000000"/>
                </a:buClr>
                <a:buSzPts val="5607"/>
                <a:buFont typeface="Arial"/>
                <a:buNone/>
              </a:pPr>
              <a:r>
                <a:rPr b="0" i="0" lang="en-US" sz="5600" u="none" cap="none" strike="noStrike">
                  <a:solidFill>
                    <a:srgbClr val="17161C"/>
                  </a:solidFill>
                  <a:latin typeface="Arial"/>
                  <a:ea typeface="Arial"/>
                  <a:cs typeface="Arial"/>
                  <a:sym typeface="Arial"/>
                </a:rPr>
                <a:t>Introduction</a:t>
              </a:r>
              <a:endParaRPr b="0" i="0" sz="5600" u="none" cap="none" strike="noStrike">
                <a:solidFill>
                  <a:srgbClr val="000000"/>
                </a:solidFill>
                <a:latin typeface="Arial"/>
                <a:ea typeface="Arial"/>
                <a:cs typeface="Arial"/>
                <a:sym typeface="Arial"/>
              </a:endParaRPr>
            </a:p>
          </p:txBody>
        </p:sp>
        <p:sp>
          <p:nvSpPr>
            <p:cNvPr id="399" name="Google Shape;399;p2"/>
            <p:cNvSpPr txBox="1"/>
            <p:nvPr/>
          </p:nvSpPr>
          <p:spPr>
            <a:xfrm>
              <a:off x="-144695" y="-1877346"/>
              <a:ext cx="15000599" cy="606600"/>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Clr>
                  <a:srgbClr val="000000"/>
                </a:buClr>
                <a:buSzPts val="2651"/>
                <a:buFont typeface="Arial"/>
                <a:buNone/>
              </a:pPr>
              <a:r>
                <a:rPr b="0" i="0" lang="en-US" sz="2651" u="none" cap="none" strike="noStrike">
                  <a:solidFill>
                    <a:srgbClr val="17161C"/>
                  </a:solidFill>
                  <a:latin typeface="Roboto"/>
                  <a:ea typeface="Roboto"/>
                  <a:cs typeface="Roboto"/>
                  <a:sym typeface="Roboto"/>
                </a:rPr>
                <a:t>2 teams with different salary STRATEGIES.</a:t>
              </a:r>
              <a:endParaRPr b="0" i="0" sz="2651" u="none" cap="none" strike="noStrike">
                <a:solidFill>
                  <a:srgbClr val="17161C"/>
                </a:solidFill>
                <a:latin typeface="Roboto"/>
                <a:ea typeface="Roboto"/>
                <a:cs typeface="Roboto"/>
                <a:sym typeface="Roboto"/>
              </a:endParaRPr>
            </a:p>
            <a:p>
              <a:pPr indent="0" lvl="0" marL="0" marR="0" rtl="0" algn="l">
                <a:lnSpc>
                  <a:spcPct val="139984"/>
                </a:lnSpc>
                <a:spcBef>
                  <a:spcPts val="0"/>
                </a:spcBef>
                <a:spcAft>
                  <a:spcPts val="0"/>
                </a:spcAft>
                <a:buClr>
                  <a:srgbClr val="000000"/>
                </a:buClr>
                <a:buSzPts val="2651"/>
                <a:buFont typeface="Arial"/>
                <a:buNone/>
              </a:pPr>
              <a:r>
                <a:rPr b="1" i="1" lang="en-US" sz="2651" u="none" cap="none" strike="noStrike">
                  <a:solidFill>
                    <a:srgbClr val="17161C"/>
                  </a:solidFill>
                  <a:latin typeface="Roboto"/>
                  <a:ea typeface="Roboto"/>
                  <a:cs typeface="Roboto"/>
                  <a:sym typeface="Roboto"/>
                </a:rPr>
                <a:t>Team first vs. Young star players</a:t>
              </a:r>
              <a:endParaRPr b="1" i="1" sz="2651" u="none" cap="none" strike="noStrike">
                <a:solidFill>
                  <a:srgbClr val="17161C"/>
                </a:solidFill>
                <a:latin typeface="Roboto"/>
                <a:ea typeface="Roboto"/>
                <a:cs typeface="Roboto"/>
                <a:sym typeface="Roboto"/>
              </a:endParaRPr>
            </a:p>
            <a:p>
              <a:pPr indent="0" lvl="0" marL="0" marR="0" rtl="0" algn="l">
                <a:lnSpc>
                  <a:spcPct val="139984"/>
                </a:lnSpc>
                <a:spcBef>
                  <a:spcPts val="0"/>
                </a:spcBef>
                <a:spcAft>
                  <a:spcPts val="0"/>
                </a:spcAft>
                <a:buClr>
                  <a:srgbClr val="000000"/>
                </a:buClr>
                <a:buSzPts val="2651"/>
                <a:buFont typeface="Arial"/>
                <a:buNone/>
              </a:pPr>
              <a:r>
                <a:rPr b="1" i="1" lang="en-US" sz="2651" u="none" cap="none" strike="noStrike">
                  <a:solidFill>
                    <a:srgbClr val="17161C"/>
                  </a:solidFill>
                  <a:latin typeface="Roboto"/>
                  <a:ea typeface="Roboto"/>
                  <a:cs typeface="Roboto"/>
                  <a:sym typeface="Roboto"/>
                </a:rPr>
                <a:t>$30 millions for the top 5 in Boston vs. $42 millions for that in Toronto</a:t>
              </a:r>
              <a:endParaRPr b="1" i="1" sz="2651" u="none" cap="none" strike="noStrike">
                <a:solidFill>
                  <a:srgbClr val="17161C"/>
                </a:solidFill>
                <a:latin typeface="Roboto"/>
                <a:ea typeface="Roboto"/>
                <a:cs typeface="Roboto"/>
                <a:sym typeface="Roboto"/>
              </a:endParaRPr>
            </a:p>
          </p:txBody>
        </p:sp>
      </p:grpSp>
      <p:grpSp>
        <p:nvGrpSpPr>
          <p:cNvPr id="400" name="Google Shape;400;p2"/>
          <p:cNvGrpSpPr/>
          <p:nvPr/>
        </p:nvGrpSpPr>
        <p:grpSpPr>
          <a:xfrm>
            <a:off x="12288956" y="279904"/>
            <a:ext cx="5455117" cy="4614867"/>
            <a:chOff x="-1682600" y="-908907"/>
            <a:chExt cx="7183457" cy="9570441"/>
          </a:xfrm>
        </p:grpSpPr>
        <p:sp>
          <p:nvSpPr>
            <p:cNvPr id="401" name="Google Shape;401;p2"/>
            <p:cNvSpPr txBox="1"/>
            <p:nvPr/>
          </p:nvSpPr>
          <p:spPr>
            <a:xfrm>
              <a:off x="-1682600" y="-908907"/>
              <a:ext cx="5706600" cy="1286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6400"/>
                <a:buFont typeface="Arial"/>
                <a:buNone/>
              </a:pPr>
              <a:r>
                <a:rPr b="0" i="0" lang="en-US" sz="6400" u="none" cap="none" strike="noStrike">
                  <a:solidFill>
                    <a:srgbClr val="F7F4FA"/>
                  </a:solidFill>
                  <a:latin typeface="Arial"/>
                  <a:ea typeface="Arial"/>
                  <a:cs typeface="Arial"/>
                  <a:sym typeface="Arial"/>
                </a:rPr>
                <a:t>Question 2</a:t>
              </a:r>
              <a:endParaRPr b="0" i="0" sz="1400" u="none" cap="none" strike="noStrike">
                <a:solidFill>
                  <a:srgbClr val="000000"/>
                </a:solidFill>
                <a:latin typeface="Arial"/>
                <a:ea typeface="Arial"/>
                <a:cs typeface="Arial"/>
                <a:sym typeface="Arial"/>
              </a:endParaRPr>
            </a:p>
          </p:txBody>
        </p:sp>
        <p:sp>
          <p:nvSpPr>
            <p:cNvPr id="402" name="Google Shape;402;p2"/>
            <p:cNvSpPr txBox="1"/>
            <p:nvPr/>
          </p:nvSpPr>
          <p:spPr>
            <a:xfrm>
              <a:off x="-1376643" y="1453434"/>
              <a:ext cx="6877500" cy="7208100"/>
            </a:xfrm>
            <a:prstGeom prst="rect">
              <a:avLst/>
            </a:prstGeom>
            <a:noFill/>
            <a:ln>
              <a:noFill/>
            </a:ln>
          </p:spPr>
          <p:txBody>
            <a:bodyPr anchorCtr="0" anchor="t" bIns="0" lIns="0" spcFirstLastPara="1" rIns="0" wrap="square" tIns="0">
              <a:spAutoFit/>
            </a:bodyPr>
            <a:lstStyle/>
            <a:p>
              <a:pPr indent="-393636" lvl="0" marL="457200" marR="0" rtl="0" algn="l">
                <a:lnSpc>
                  <a:spcPct val="200000"/>
                </a:lnSpc>
                <a:spcBef>
                  <a:spcPts val="0"/>
                </a:spcBef>
                <a:spcAft>
                  <a:spcPts val="0"/>
                </a:spcAft>
                <a:buClr>
                  <a:srgbClr val="F7F4FA"/>
                </a:buClr>
                <a:buSzPts val="2599"/>
                <a:buFont typeface="Roboto"/>
                <a:buChar char="❏"/>
              </a:pPr>
              <a:r>
                <a:rPr b="0" i="0" lang="en-US" sz="2599" u="none" cap="none" strike="noStrike">
                  <a:solidFill>
                    <a:srgbClr val="F7F4FA"/>
                  </a:solidFill>
                  <a:latin typeface="Roboto"/>
                  <a:ea typeface="Roboto"/>
                  <a:cs typeface="Roboto"/>
                  <a:sym typeface="Roboto"/>
                </a:rPr>
                <a:t>Predict Player performance for rest of the season (2019-20) </a:t>
              </a:r>
              <a:endParaRPr b="0" i="0" sz="2599" u="none" cap="none" strike="noStrike">
                <a:solidFill>
                  <a:srgbClr val="F7F4FA"/>
                </a:solidFill>
                <a:latin typeface="Roboto"/>
                <a:ea typeface="Roboto"/>
                <a:cs typeface="Roboto"/>
                <a:sym typeface="Roboto"/>
              </a:endParaRPr>
            </a:p>
            <a:p>
              <a:pPr indent="-393636" lvl="0" marL="457200" marR="0" rtl="0" algn="l">
                <a:lnSpc>
                  <a:spcPct val="200000"/>
                </a:lnSpc>
                <a:spcBef>
                  <a:spcPts val="0"/>
                </a:spcBef>
                <a:spcAft>
                  <a:spcPts val="0"/>
                </a:spcAft>
                <a:buClr>
                  <a:srgbClr val="F7F4FA"/>
                </a:buClr>
                <a:buSzPts val="2599"/>
                <a:buFont typeface="Roboto"/>
                <a:buChar char="❏"/>
              </a:pPr>
              <a:r>
                <a:rPr b="0" i="0" lang="en-US" sz="2599" u="none" cap="none" strike="noStrike">
                  <a:solidFill>
                    <a:srgbClr val="F7F4FA"/>
                  </a:solidFill>
                  <a:latin typeface="Roboto"/>
                  <a:ea typeface="Roboto"/>
                  <a:cs typeface="Roboto"/>
                  <a:sym typeface="Roboto"/>
                </a:rPr>
                <a:t>Evaluate their next contract price</a:t>
              </a:r>
              <a:endParaRPr b="0" i="0" sz="1400" u="none" cap="none" strike="noStrike">
                <a:solidFill>
                  <a:srgbClr val="000000"/>
                </a:solidFill>
                <a:latin typeface="Arial"/>
                <a:ea typeface="Arial"/>
                <a:cs typeface="Arial"/>
                <a:sym typeface="Arial"/>
              </a:endParaRPr>
            </a:p>
          </p:txBody>
        </p:sp>
      </p:grpSp>
      <p:pic>
        <p:nvPicPr>
          <p:cNvPr id="403" name="Google Shape;403;p2"/>
          <p:cNvPicPr preferRelativeResize="0"/>
          <p:nvPr/>
        </p:nvPicPr>
        <p:blipFill rotWithShape="1">
          <a:blip r:embed="rId3">
            <a:alphaModFix/>
          </a:blip>
          <a:srcRect b="0" l="0" r="0" t="0"/>
          <a:stretch/>
        </p:blipFill>
        <p:spPr>
          <a:xfrm>
            <a:off x="904677" y="3968575"/>
            <a:ext cx="4985149" cy="5406125"/>
          </a:xfrm>
          <a:prstGeom prst="rect">
            <a:avLst/>
          </a:prstGeom>
          <a:noFill/>
          <a:ln>
            <a:noFill/>
          </a:ln>
        </p:spPr>
      </p:pic>
      <p:pic>
        <p:nvPicPr>
          <p:cNvPr id="404" name="Google Shape;404;p2"/>
          <p:cNvPicPr preferRelativeResize="0"/>
          <p:nvPr/>
        </p:nvPicPr>
        <p:blipFill rotWithShape="1">
          <a:blip r:embed="rId4">
            <a:alphaModFix/>
          </a:blip>
          <a:srcRect b="0" l="0" r="0" t="0"/>
          <a:stretch/>
        </p:blipFill>
        <p:spPr>
          <a:xfrm>
            <a:off x="6338376" y="3968575"/>
            <a:ext cx="4718457" cy="5406125"/>
          </a:xfrm>
          <a:prstGeom prst="rect">
            <a:avLst/>
          </a:prstGeom>
          <a:noFill/>
          <a:ln>
            <a:noFill/>
          </a:ln>
        </p:spPr>
      </p:pic>
      <p:sp>
        <p:nvSpPr>
          <p:cNvPr id="405" name="Google Shape;405;p2"/>
          <p:cNvSpPr txBox="1"/>
          <p:nvPr/>
        </p:nvSpPr>
        <p:spPr>
          <a:xfrm>
            <a:off x="12638875" y="4472975"/>
            <a:ext cx="4283100" cy="46149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6400"/>
              <a:buFont typeface="Arial"/>
              <a:buNone/>
            </a:pPr>
            <a:r>
              <a:rPr b="0" i="0" lang="en-US" sz="6400" u="none" cap="none" strike="noStrike">
                <a:solidFill>
                  <a:srgbClr val="F7F4FA"/>
                </a:solidFill>
                <a:latin typeface="Arial"/>
                <a:ea typeface="Arial"/>
                <a:cs typeface="Arial"/>
                <a:sym typeface="Arial"/>
              </a:rPr>
              <a:t>Methods:</a:t>
            </a:r>
            <a:endParaRPr b="0" i="0" sz="6400" u="none" cap="none" strike="noStrike">
              <a:solidFill>
                <a:srgbClr val="F7F4FA"/>
              </a:solidFill>
              <a:latin typeface="Arial"/>
              <a:ea typeface="Arial"/>
              <a:cs typeface="Arial"/>
              <a:sym typeface="Arial"/>
            </a:endParaRPr>
          </a:p>
          <a:p>
            <a:pPr indent="-393700" lvl="0" marL="457200" marR="0" rtl="0" algn="l">
              <a:lnSpc>
                <a:spcPct val="200000"/>
              </a:lnSpc>
              <a:spcBef>
                <a:spcPts val="0"/>
              </a:spcBef>
              <a:spcAft>
                <a:spcPts val="0"/>
              </a:spcAft>
              <a:buClr>
                <a:srgbClr val="F7F4FA"/>
              </a:buClr>
              <a:buSzPts val="2600"/>
              <a:buFont typeface="Arial"/>
              <a:buChar char="❏"/>
            </a:pPr>
            <a:r>
              <a:rPr b="0" i="0" lang="en-US" sz="2600" u="none" cap="none" strike="noStrike">
                <a:solidFill>
                  <a:srgbClr val="F7F4FA"/>
                </a:solidFill>
                <a:latin typeface="Arial"/>
                <a:ea typeface="Arial"/>
                <a:cs typeface="Arial"/>
                <a:sym typeface="Arial"/>
              </a:rPr>
              <a:t>TOI autoplot</a:t>
            </a:r>
            <a:endParaRPr b="0" i="0" sz="2600" u="none" cap="none" strike="noStrike">
              <a:solidFill>
                <a:srgbClr val="F7F4FA"/>
              </a:solidFill>
              <a:latin typeface="Arial"/>
              <a:ea typeface="Arial"/>
              <a:cs typeface="Arial"/>
              <a:sym typeface="Arial"/>
            </a:endParaRPr>
          </a:p>
          <a:p>
            <a:pPr indent="-393700" lvl="0" marL="457200" marR="0" rtl="0" algn="l">
              <a:lnSpc>
                <a:spcPct val="200000"/>
              </a:lnSpc>
              <a:spcBef>
                <a:spcPts val="0"/>
              </a:spcBef>
              <a:spcAft>
                <a:spcPts val="0"/>
              </a:spcAft>
              <a:buClr>
                <a:srgbClr val="F7F4FA"/>
              </a:buClr>
              <a:buSzPts val="2600"/>
              <a:buFont typeface="Arial"/>
              <a:buChar char="❏"/>
            </a:pPr>
            <a:r>
              <a:rPr b="0" i="0" lang="en-US" sz="2600" u="none" cap="none" strike="noStrike">
                <a:solidFill>
                  <a:srgbClr val="F7F4FA"/>
                </a:solidFill>
                <a:latin typeface="Arial"/>
                <a:ea typeface="Arial"/>
                <a:cs typeface="Arial"/>
                <a:sym typeface="Arial"/>
              </a:rPr>
              <a:t>Polar map</a:t>
            </a:r>
            <a:endParaRPr b="0" i="0" sz="2600" u="none" cap="none" strike="noStrike">
              <a:solidFill>
                <a:srgbClr val="F7F4FA"/>
              </a:solidFill>
              <a:latin typeface="Arial"/>
              <a:ea typeface="Arial"/>
              <a:cs typeface="Arial"/>
              <a:sym typeface="Arial"/>
            </a:endParaRPr>
          </a:p>
          <a:p>
            <a:pPr indent="-393700" lvl="0" marL="457200" marR="0" rtl="0" algn="l">
              <a:lnSpc>
                <a:spcPct val="200000"/>
              </a:lnSpc>
              <a:spcBef>
                <a:spcPts val="0"/>
              </a:spcBef>
              <a:spcAft>
                <a:spcPts val="0"/>
              </a:spcAft>
              <a:buClr>
                <a:srgbClr val="F7F4FA"/>
              </a:buClr>
              <a:buSzPts val="2600"/>
              <a:buFont typeface="Arial"/>
              <a:buChar char="❏"/>
            </a:pPr>
            <a:r>
              <a:rPr b="0" i="0" lang="en-US" sz="2600" u="none" cap="none" strike="noStrike">
                <a:solidFill>
                  <a:srgbClr val="F7F4FA"/>
                </a:solidFill>
                <a:latin typeface="Arial"/>
                <a:ea typeface="Arial"/>
                <a:cs typeface="Arial"/>
                <a:sym typeface="Arial"/>
              </a:rPr>
              <a:t>PACF </a:t>
            </a:r>
            <a:endParaRPr b="0" i="0" sz="2600" u="none" cap="none" strike="noStrike">
              <a:solidFill>
                <a:srgbClr val="F7F4FA"/>
              </a:solidFill>
              <a:latin typeface="Arial"/>
              <a:ea typeface="Arial"/>
              <a:cs typeface="Arial"/>
              <a:sym typeface="Arial"/>
            </a:endParaRPr>
          </a:p>
          <a:p>
            <a:pPr indent="-393700" lvl="0" marL="457200" marR="0" rtl="0" algn="l">
              <a:lnSpc>
                <a:spcPct val="200000"/>
              </a:lnSpc>
              <a:spcBef>
                <a:spcPts val="0"/>
              </a:spcBef>
              <a:spcAft>
                <a:spcPts val="0"/>
              </a:spcAft>
              <a:buClr>
                <a:srgbClr val="F7F4FA"/>
              </a:buClr>
              <a:buSzPts val="2600"/>
              <a:buFont typeface="Arial"/>
              <a:buChar char="❏"/>
            </a:pPr>
            <a:r>
              <a:rPr b="0" i="0" lang="en-US" sz="2600" u="none" cap="none" strike="noStrike">
                <a:solidFill>
                  <a:srgbClr val="F7F4FA"/>
                </a:solidFill>
                <a:latin typeface="Arial"/>
                <a:ea typeface="Arial"/>
                <a:cs typeface="Arial"/>
                <a:sym typeface="Arial"/>
              </a:rPr>
              <a:t>Non-linearity check </a:t>
            </a:r>
            <a:endParaRPr b="0" i="0" sz="2600" u="none" cap="none" strike="noStrike">
              <a:solidFill>
                <a:srgbClr val="F7F4FA"/>
              </a:solidFill>
              <a:latin typeface="Arial"/>
              <a:ea typeface="Arial"/>
              <a:cs typeface="Arial"/>
              <a:sym typeface="Arial"/>
            </a:endParaRPr>
          </a:p>
          <a:p>
            <a:pPr indent="-393700" lvl="0" marL="457200" marR="0" rtl="0" algn="l">
              <a:lnSpc>
                <a:spcPct val="200000"/>
              </a:lnSpc>
              <a:spcBef>
                <a:spcPts val="0"/>
              </a:spcBef>
              <a:spcAft>
                <a:spcPts val="0"/>
              </a:spcAft>
              <a:buClr>
                <a:srgbClr val="F7F4FA"/>
              </a:buClr>
              <a:buSzPts val="2600"/>
              <a:buFont typeface="Arial"/>
              <a:buChar char="❏"/>
            </a:pPr>
            <a:r>
              <a:rPr b="0" i="0" lang="en-US" sz="2600" u="none" cap="none" strike="noStrike">
                <a:solidFill>
                  <a:srgbClr val="F7F4FA"/>
                </a:solidFill>
                <a:latin typeface="Arial"/>
                <a:ea typeface="Arial"/>
                <a:cs typeface="Arial"/>
                <a:sym typeface="Arial"/>
              </a:rPr>
              <a:t>Model compar</a:t>
            </a:r>
            <a:r>
              <a:rPr lang="en-US" sz="2600">
                <a:solidFill>
                  <a:srgbClr val="F7F4FA"/>
                </a:solidFill>
              </a:rPr>
              <a:t>ision</a:t>
            </a:r>
            <a:endParaRPr b="0" i="0" sz="2600" u="none" cap="none" strike="noStrike">
              <a:solidFill>
                <a:srgbClr val="F7F4FA"/>
              </a:solidFill>
              <a:latin typeface="Arial"/>
              <a:ea typeface="Arial"/>
              <a:cs typeface="Arial"/>
              <a:sym typeface="Arial"/>
            </a:endParaRPr>
          </a:p>
          <a:p>
            <a:pPr indent="0" lvl="0" marL="457200" marR="0" rtl="0" algn="l">
              <a:lnSpc>
                <a:spcPct val="120000"/>
              </a:lnSpc>
              <a:spcBef>
                <a:spcPts val="0"/>
              </a:spcBef>
              <a:spcAft>
                <a:spcPts val="0"/>
              </a:spcAft>
              <a:buClr>
                <a:srgbClr val="000000"/>
              </a:buClr>
              <a:buSzPts val="6400"/>
              <a:buFont typeface="Arial"/>
              <a:buNone/>
            </a:pPr>
            <a:r>
              <a:t/>
            </a:r>
            <a:endParaRPr b="0" i="0" sz="6400" u="none" cap="none" strike="noStrike">
              <a:solidFill>
                <a:srgbClr val="F7F4FA"/>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55FF"/>
        </a:solidFill>
      </p:bgPr>
    </p:bg>
    <p:spTree>
      <p:nvGrpSpPr>
        <p:cNvPr id="409" name="Shape 409"/>
        <p:cNvGrpSpPr/>
        <p:nvPr/>
      </p:nvGrpSpPr>
      <p:grpSpPr>
        <a:xfrm>
          <a:off x="0" y="0"/>
          <a:ext cx="0" cy="0"/>
          <a:chOff x="0" y="0"/>
          <a:chExt cx="0" cy="0"/>
        </a:xfrm>
      </p:grpSpPr>
      <p:sp>
        <p:nvSpPr>
          <p:cNvPr id="410" name="Google Shape;410;g6c2f245211_1_206"/>
          <p:cNvSpPr/>
          <p:nvPr/>
        </p:nvSpPr>
        <p:spPr>
          <a:xfrm>
            <a:off x="424700" y="0"/>
            <a:ext cx="11864100" cy="10287000"/>
          </a:xfrm>
          <a:prstGeom prst="rect">
            <a:avLst/>
          </a:prstGeom>
          <a:solidFill>
            <a:srgbClr val="F7F4FA"/>
          </a:solid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419100" lvl="0" marL="457200" marR="0" rtl="0" algn="l">
              <a:lnSpc>
                <a:spcPct val="100000"/>
              </a:lnSpc>
              <a:spcBef>
                <a:spcPts val="0"/>
              </a:spcBef>
              <a:spcAft>
                <a:spcPts val="0"/>
              </a:spcAft>
              <a:buClr>
                <a:srgbClr val="000000"/>
              </a:buClr>
              <a:buSzPts val="3000"/>
              <a:buFont typeface="Arial"/>
              <a:buAutoNum type="arabicPeriod"/>
            </a:pPr>
            <a:r>
              <a:rPr b="0" i="0" lang="en-US" sz="3000" u="none" cap="none" strike="noStrike">
                <a:solidFill>
                  <a:srgbClr val="000000"/>
                </a:solidFill>
                <a:latin typeface="Arial"/>
                <a:ea typeface="Arial"/>
                <a:cs typeface="Arial"/>
                <a:sym typeface="Arial"/>
              </a:rPr>
              <a:t>Game Log</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419100" lvl="0" marL="457200" marR="0" rtl="0" algn="l">
              <a:lnSpc>
                <a:spcPct val="100000"/>
              </a:lnSpc>
              <a:spcBef>
                <a:spcPts val="0"/>
              </a:spcBef>
              <a:spcAft>
                <a:spcPts val="0"/>
              </a:spcAft>
              <a:buClr>
                <a:srgbClr val="000000"/>
              </a:buClr>
              <a:buSzPts val="3000"/>
              <a:buFont typeface="Arial"/>
              <a:buAutoNum type="arabicPeriod"/>
            </a:pPr>
            <a:r>
              <a:rPr b="0" i="0" lang="en-US" sz="3000" u="none" cap="none" strike="noStrike">
                <a:solidFill>
                  <a:srgbClr val="000000"/>
                </a:solidFill>
                <a:latin typeface="Arial"/>
                <a:ea typeface="Arial"/>
                <a:cs typeface="Arial"/>
                <a:sym typeface="Arial"/>
              </a:rPr>
              <a:t>Calculate the monthly average of TOI (time on ice)</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419100" lvl="0" marL="457200" marR="0" rtl="0" algn="l">
              <a:lnSpc>
                <a:spcPct val="100000"/>
              </a:lnSpc>
              <a:spcBef>
                <a:spcPts val="0"/>
              </a:spcBef>
              <a:spcAft>
                <a:spcPts val="0"/>
              </a:spcAft>
              <a:buClr>
                <a:srgbClr val="000000"/>
              </a:buClr>
              <a:buSzPts val="3000"/>
              <a:buFont typeface="Arial"/>
              <a:buAutoNum type="arabicPeriod"/>
            </a:pPr>
            <a:r>
              <a:rPr b="0" i="0" lang="en-US" sz="3000" u="none" cap="none" strike="noStrike">
                <a:solidFill>
                  <a:srgbClr val="000000"/>
                </a:solidFill>
                <a:latin typeface="Arial"/>
                <a:ea typeface="Arial"/>
                <a:cs typeface="Arial"/>
                <a:sym typeface="Arial"/>
              </a:rPr>
              <a:t>Fill out missing by the average TOI of last 4 months</a:t>
            </a:r>
            <a:endParaRPr b="0" i="0" sz="3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419100" lvl="0" marL="457200" marR="0" rtl="0" algn="l">
              <a:lnSpc>
                <a:spcPct val="100000"/>
              </a:lnSpc>
              <a:spcBef>
                <a:spcPts val="0"/>
              </a:spcBef>
              <a:spcAft>
                <a:spcPts val="0"/>
              </a:spcAft>
              <a:buClr>
                <a:srgbClr val="000000"/>
              </a:buClr>
              <a:buSzPts val="3000"/>
              <a:buFont typeface="Arial"/>
              <a:buAutoNum type="arabicPeriod"/>
            </a:pPr>
            <a:r>
              <a:rPr b="0" i="0" lang="en-US" sz="3000" u="none" cap="none" strike="noStrike">
                <a:solidFill>
                  <a:srgbClr val="000000"/>
                </a:solidFill>
                <a:latin typeface="Arial"/>
                <a:ea typeface="Arial"/>
                <a:cs typeface="Arial"/>
                <a:sym typeface="Arial"/>
              </a:rPr>
              <a:t>Removed the </a:t>
            </a:r>
            <a:r>
              <a:rPr lang="en-US" sz="3000"/>
              <a:t>records of </a:t>
            </a:r>
            <a:r>
              <a:rPr b="0" i="0" lang="en-US" sz="3000" u="none" cap="none" strike="noStrike">
                <a:solidFill>
                  <a:srgbClr val="000000"/>
                </a:solidFill>
                <a:latin typeface="Arial"/>
                <a:ea typeface="Arial"/>
                <a:cs typeface="Arial"/>
                <a:sym typeface="Arial"/>
              </a:rPr>
              <a:t>season 2012-2013 with just four month </a:t>
            </a:r>
            <a:endParaRPr b="0" i="0" sz="3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rPr b="0" i="0" lang="en-US" sz="1500" u="none" cap="none" strike="noStrike">
                <a:solidFill>
                  <a:srgbClr val="222222"/>
                </a:solidFill>
                <a:highlight>
                  <a:srgbClr val="FFFFFF"/>
                </a:highlight>
                <a:latin typeface="Arial"/>
                <a:ea typeface="Arial"/>
                <a:cs typeface="Arial"/>
                <a:sym typeface="Arial"/>
              </a:rPr>
              <a:t>The </a:t>
            </a:r>
            <a:r>
              <a:rPr b="1" i="0" lang="en-US" sz="1500" u="none" cap="none" strike="noStrike">
                <a:solidFill>
                  <a:srgbClr val="222222"/>
                </a:solidFill>
                <a:highlight>
                  <a:srgbClr val="FFFFFF"/>
                </a:highlight>
                <a:latin typeface="Arial"/>
                <a:ea typeface="Arial"/>
                <a:cs typeface="Arial"/>
                <a:sym typeface="Arial"/>
              </a:rPr>
              <a:t>2012–13 NHL season</a:t>
            </a:r>
            <a:r>
              <a:rPr b="0" i="0" lang="en-US" sz="1500" u="none" cap="none" strike="noStrike">
                <a:solidFill>
                  <a:srgbClr val="222222"/>
                </a:solidFill>
                <a:highlight>
                  <a:srgbClr val="FFFFFF"/>
                </a:highlight>
                <a:latin typeface="Arial"/>
                <a:ea typeface="Arial"/>
                <a:cs typeface="Arial"/>
                <a:sym typeface="Arial"/>
              </a:rPr>
              <a:t> was the </a:t>
            </a:r>
            <a:r>
              <a:rPr b="0" i="0" lang="en-US" sz="1500" u="none" cap="none" strike="noStrike">
                <a:solidFill>
                  <a:srgbClr val="0B0080"/>
                </a:solidFill>
                <a:highlight>
                  <a:srgbClr val="FFFFFF"/>
                </a:highlight>
                <a:uFill>
                  <a:noFill/>
                </a:uFill>
                <a:latin typeface="Arial"/>
                <a:ea typeface="Arial"/>
                <a:cs typeface="Arial"/>
                <a:sym typeface="Arial"/>
                <a:hlinkClick r:id="rId3"/>
              </a:rPr>
              <a:t>96th</a:t>
            </a:r>
            <a:r>
              <a:rPr b="0" i="0" lang="en-US" sz="1500" u="none" cap="none" strike="noStrike">
                <a:solidFill>
                  <a:srgbClr val="222222"/>
                </a:solidFill>
                <a:highlight>
                  <a:srgbClr val="FFFFFF"/>
                </a:highlight>
                <a:latin typeface="Arial"/>
                <a:ea typeface="Arial"/>
                <a:cs typeface="Arial"/>
                <a:sym typeface="Arial"/>
              </a:rPr>
              <a:t> season of operation (95th season of play) of the </a:t>
            </a:r>
            <a:r>
              <a:rPr b="0" i="0" lang="en-US" sz="1500" u="none" cap="none" strike="noStrike">
                <a:solidFill>
                  <a:srgbClr val="0B0080"/>
                </a:solidFill>
                <a:highlight>
                  <a:srgbClr val="FFFFFF"/>
                </a:highlight>
                <a:uFill>
                  <a:noFill/>
                </a:uFill>
                <a:latin typeface="Arial"/>
                <a:ea typeface="Arial"/>
                <a:cs typeface="Arial"/>
                <a:sym typeface="Arial"/>
                <a:hlinkClick r:id="rId4"/>
              </a:rPr>
              <a:t>National Hockey League</a:t>
            </a:r>
            <a:r>
              <a:rPr b="0" i="0" lang="en-US" sz="1500" u="none" cap="none" strike="noStrike">
                <a:solidFill>
                  <a:srgbClr val="222222"/>
                </a:solidFill>
                <a:highlight>
                  <a:srgbClr val="FFFFFF"/>
                </a:highlight>
                <a:latin typeface="Arial"/>
                <a:ea typeface="Arial"/>
                <a:cs typeface="Arial"/>
                <a:sym typeface="Arial"/>
              </a:rPr>
              <a:t> (NHL). The regular season began on January 19, 2013 and ended on April 28, 2013, with the </a:t>
            </a:r>
            <a:r>
              <a:rPr b="0" i="0" lang="en-US" sz="1500" u="none" cap="none" strike="noStrike">
                <a:solidFill>
                  <a:srgbClr val="0B0080"/>
                </a:solidFill>
                <a:highlight>
                  <a:srgbClr val="FFFFFF"/>
                </a:highlight>
                <a:uFill>
                  <a:noFill/>
                </a:uFill>
                <a:latin typeface="Arial"/>
                <a:ea typeface="Arial"/>
                <a:cs typeface="Arial"/>
                <a:sym typeface="Arial"/>
                <a:hlinkClick r:id="rId5"/>
              </a:rPr>
              <a:t>playoffs</a:t>
            </a:r>
            <a:r>
              <a:rPr b="0" i="0" lang="en-US" sz="1500" u="none" cap="none" strike="noStrike">
                <a:solidFill>
                  <a:srgbClr val="222222"/>
                </a:solidFill>
                <a:highlight>
                  <a:srgbClr val="FFFFFF"/>
                </a:highlight>
                <a:latin typeface="Arial"/>
                <a:ea typeface="Arial"/>
                <a:cs typeface="Arial"/>
                <a:sym typeface="Arial"/>
              </a:rPr>
              <a:t> to follow until June. The season start was delayed from its original October 11, 2012 date due to a </a:t>
            </a:r>
            <a:r>
              <a:rPr b="0" i="0" lang="en-US" sz="1500" u="none" cap="none" strike="noStrike">
                <a:solidFill>
                  <a:srgbClr val="0B0080"/>
                </a:solidFill>
                <a:highlight>
                  <a:srgbClr val="FFFFFF"/>
                </a:highlight>
                <a:uFill>
                  <a:noFill/>
                </a:uFill>
                <a:latin typeface="Arial"/>
                <a:ea typeface="Arial"/>
                <a:cs typeface="Arial"/>
                <a:sym typeface="Arial"/>
                <a:hlinkClick r:id="rId6"/>
              </a:rPr>
              <a:t>lockout</a:t>
            </a:r>
            <a:r>
              <a:rPr b="0" i="0" lang="en-US" sz="1500" u="none" cap="none" strike="noStrike">
                <a:solidFill>
                  <a:srgbClr val="222222"/>
                </a:solidFill>
                <a:highlight>
                  <a:srgbClr val="FFFFFF"/>
                </a:highlight>
                <a:latin typeface="Arial"/>
                <a:ea typeface="Arial"/>
                <a:cs typeface="Arial"/>
                <a:sym typeface="Arial"/>
              </a:rPr>
              <a:t> imposed by the NHL franchise owners after the expiration of the league's </a:t>
            </a:r>
            <a:r>
              <a:rPr b="0" i="0" lang="en-US" sz="1500" u="none" cap="none" strike="noStrike">
                <a:solidFill>
                  <a:srgbClr val="0B0080"/>
                </a:solidFill>
                <a:highlight>
                  <a:srgbClr val="FFFFFF"/>
                </a:highlight>
                <a:uFill>
                  <a:noFill/>
                </a:uFill>
                <a:latin typeface="Arial"/>
                <a:ea typeface="Arial"/>
                <a:cs typeface="Arial"/>
                <a:sym typeface="Arial"/>
                <a:hlinkClick r:id="rId7"/>
              </a:rPr>
              <a:t>collective bargaining agreement</a:t>
            </a:r>
            <a:r>
              <a:rPr b="0" i="0" lang="en-US" sz="1500" u="none" cap="none" strike="noStrike">
                <a:solidFill>
                  <a:srgbClr val="222222"/>
                </a:solidFill>
                <a:highlight>
                  <a:srgbClr val="FFFFFF"/>
                </a:highlight>
                <a:latin typeface="Arial"/>
                <a:ea typeface="Arial"/>
                <a:cs typeface="Arial"/>
                <a:sym typeface="Arial"/>
              </a:rPr>
              <a:t> (CBA).</a:t>
            </a:r>
            <a:endParaRPr b="0" i="0" sz="1500" u="none" cap="none" strike="noStrike">
              <a:solidFill>
                <a:srgbClr val="22222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3000" u="none" cap="none" strike="noStrike">
                <a:solidFill>
                  <a:srgbClr val="000000"/>
                </a:solidFill>
                <a:latin typeface="Arial"/>
                <a:ea typeface="Arial"/>
                <a:cs typeface="Arial"/>
                <a:sym typeface="Arial"/>
              </a:rPr>
              <a:t>5. Identify and replace outlier</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3000" u="none" cap="none" strike="noStrike">
                <a:solidFill>
                  <a:srgbClr val="000000"/>
                </a:solidFill>
                <a:latin typeface="Arial"/>
                <a:ea typeface="Arial"/>
                <a:cs typeface="Arial"/>
                <a:sym typeface="Arial"/>
              </a:rPr>
              <a:t>	</a:t>
            </a:r>
            <a:r>
              <a:rPr b="0" i="1" lang="en-US" sz="2400" u="none" cap="none" strike="noStrike">
                <a:solidFill>
                  <a:srgbClr val="000000"/>
                </a:solidFill>
                <a:latin typeface="Arial"/>
                <a:ea typeface="Arial"/>
                <a:cs typeface="Arial"/>
                <a:sym typeface="Arial"/>
              </a:rPr>
              <a:t>tsclean(player.ts, lambda = ‘auto’)</a:t>
            </a:r>
            <a:endParaRPr b="0" i="1"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411" name="Google Shape;411;g6c2f245211_1_206"/>
          <p:cNvSpPr txBox="1"/>
          <p:nvPr/>
        </p:nvSpPr>
        <p:spPr>
          <a:xfrm>
            <a:off x="1012075" y="151750"/>
            <a:ext cx="9434700" cy="964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3600"/>
              <a:buFont typeface="Arial"/>
              <a:buNone/>
            </a:pPr>
            <a:r>
              <a:rPr b="1" i="0" lang="en-US" sz="5600" u="none" cap="none" strike="noStrike">
                <a:solidFill>
                  <a:srgbClr val="000000"/>
                </a:solidFill>
                <a:latin typeface="Arial"/>
                <a:ea typeface="Arial"/>
                <a:cs typeface="Arial"/>
                <a:sym typeface="Arial"/>
              </a:rPr>
              <a:t>DATA DIAGNOSTICS</a:t>
            </a:r>
            <a:endParaRPr b="1" i="0" sz="5600" u="none" cap="none" strike="noStrike">
              <a:solidFill>
                <a:srgbClr val="000000"/>
              </a:solidFill>
              <a:latin typeface="Arial"/>
              <a:ea typeface="Arial"/>
              <a:cs typeface="Arial"/>
              <a:sym typeface="Arial"/>
            </a:endParaRPr>
          </a:p>
        </p:txBody>
      </p:sp>
      <p:pic>
        <p:nvPicPr>
          <p:cNvPr id="412" name="Google Shape;412;g6c2f245211_1_206"/>
          <p:cNvPicPr preferRelativeResize="0"/>
          <p:nvPr/>
        </p:nvPicPr>
        <p:blipFill rotWithShape="1">
          <a:blip r:embed="rId8">
            <a:alphaModFix/>
          </a:blip>
          <a:srcRect b="0" l="0" r="0" t="0"/>
          <a:stretch/>
        </p:blipFill>
        <p:spPr>
          <a:xfrm>
            <a:off x="1012075" y="1750325"/>
            <a:ext cx="10211274" cy="1518950"/>
          </a:xfrm>
          <a:prstGeom prst="rect">
            <a:avLst/>
          </a:prstGeom>
          <a:noFill/>
          <a:ln>
            <a:noFill/>
          </a:ln>
        </p:spPr>
      </p:pic>
      <p:pic>
        <p:nvPicPr>
          <p:cNvPr id="413" name="Google Shape;413;g6c2f245211_1_206"/>
          <p:cNvPicPr preferRelativeResize="0"/>
          <p:nvPr/>
        </p:nvPicPr>
        <p:blipFill rotWithShape="1">
          <a:blip r:embed="rId9">
            <a:alphaModFix/>
          </a:blip>
          <a:srcRect b="0" l="0" r="0" t="0"/>
          <a:stretch/>
        </p:blipFill>
        <p:spPr>
          <a:xfrm>
            <a:off x="1012075" y="3965950"/>
            <a:ext cx="7482824" cy="1518950"/>
          </a:xfrm>
          <a:prstGeom prst="rect">
            <a:avLst/>
          </a:prstGeom>
          <a:noFill/>
          <a:ln>
            <a:noFill/>
          </a:ln>
        </p:spPr>
      </p:pic>
      <p:pic>
        <p:nvPicPr>
          <p:cNvPr id="414" name="Google Shape;414;g6c2f245211_1_206"/>
          <p:cNvPicPr preferRelativeResize="0"/>
          <p:nvPr/>
        </p:nvPicPr>
        <p:blipFill rotWithShape="1">
          <a:blip r:embed="rId10">
            <a:alphaModFix/>
          </a:blip>
          <a:srcRect b="0" l="0" r="0" t="0"/>
          <a:stretch/>
        </p:blipFill>
        <p:spPr>
          <a:xfrm>
            <a:off x="12708975" y="5255150"/>
            <a:ext cx="1115150" cy="1115150"/>
          </a:xfrm>
          <a:prstGeom prst="rect">
            <a:avLst/>
          </a:prstGeom>
          <a:noFill/>
          <a:ln>
            <a:noFill/>
          </a:ln>
        </p:spPr>
      </p:pic>
      <p:pic>
        <p:nvPicPr>
          <p:cNvPr id="415" name="Google Shape;415;g6c2f245211_1_206"/>
          <p:cNvPicPr preferRelativeResize="0"/>
          <p:nvPr/>
        </p:nvPicPr>
        <p:blipFill rotWithShape="1">
          <a:blip r:embed="rId11">
            <a:alphaModFix/>
          </a:blip>
          <a:srcRect b="0" l="0" r="0" t="0"/>
          <a:stretch/>
        </p:blipFill>
        <p:spPr>
          <a:xfrm>
            <a:off x="12708975" y="2626200"/>
            <a:ext cx="1115150" cy="1115150"/>
          </a:xfrm>
          <a:prstGeom prst="rect">
            <a:avLst/>
          </a:prstGeom>
          <a:noFill/>
          <a:ln>
            <a:noFill/>
          </a:ln>
        </p:spPr>
      </p:pic>
      <p:sp>
        <p:nvSpPr>
          <p:cNvPr id="416" name="Google Shape;416;g6c2f245211_1_206"/>
          <p:cNvSpPr txBox="1"/>
          <p:nvPr/>
        </p:nvSpPr>
        <p:spPr>
          <a:xfrm>
            <a:off x="13928300" y="2776550"/>
            <a:ext cx="4149300" cy="9648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3600"/>
              <a:buFont typeface="Arial"/>
              <a:buNone/>
            </a:pPr>
            <a:r>
              <a:rPr b="0" i="0" lang="en-US" sz="3600" u="none" cap="none" strike="noStrike">
                <a:solidFill>
                  <a:srgbClr val="000000"/>
                </a:solidFill>
                <a:latin typeface="Georgia"/>
                <a:ea typeface="Georgia"/>
                <a:cs typeface="Georgia"/>
                <a:sym typeface="Georgia"/>
              </a:rPr>
              <a:t>Data Cleaning</a:t>
            </a:r>
            <a:endParaRPr b="0" i="0" sz="3600" u="none" cap="none" strike="noStrike">
              <a:solidFill>
                <a:srgbClr val="000000"/>
              </a:solidFill>
              <a:latin typeface="Georgia"/>
              <a:ea typeface="Georgia"/>
              <a:cs typeface="Georgia"/>
              <a:sym typeface="Georgia"/>
            </a:endParaRPr>
          </a:p>
          <a:p>
            <a:pPr indent="-419100" lvl="0" marL="457200" marR="0" rtl="0" algn="l">
              <a:lnSpc>
                <a:spcPct val="200000"/>
              </a:lnSpc>
              <a:spcBef>
                <a:spcPts val="0"/>
              </a:spcBef>
              <a:spcAft>
                <a:spcPts val="0"/>
              </a:spcAft>
              <a:buClr>
                <a:srgbClr val="000000"/>
              </a:buClr>
              <a:buSzPts val="3000"/>
              <a:buFont typeface="Georgia"/>
              <a:buChar char="❏"/>
            </a:pPr>
            <a:r>
              <a:rPr b="0" i="0" lang="en-US" sz="3000" u="none" cap="none" strike="noStrike">
                <a:solidFill>
                  <a:srgbClr val="000000"/>
                </a:solidFill>
                <a:latin typeface="Georgia"/>
                <a:ea typeface="Georgia"/>
                <a:cs typeface="Georgia"/>
                <a:sym typeface="Georgia"/>
              </a:rPr>
              <a:t>data preprocessing</a:t>
            </a:r>
            <a:endParaRPr b="0" i="0" sz="3000" u="none" cap="none" strike="noStrike">
              <a:solidFill>
                <a:srgbClr val="000000"/>
              </a:solidFill>
              <a:latin typeface="Georgia"/>
              <a:ea typeface="Georgia"/>
              <a:cs typeface="Georgia"/>
              <a:sym typeface="Georgia"/>
            </a:endParaRPr>
          </a:p>
        </p:txBody>
      </p:sp>
      <p:sp>
        <p:nvSpPr>
          <p:cNvPr id="417" name="Google Shape;417;g6c2f245211_1_206"/>
          <p:cNvSpPr txBox="1"/>
          <p:nvPr/>
        </p:nvSpPr>
        <p:spPr>
          <a:xfrm>
            <a:off x="13928300" y="5484900"/>
            <a:ext cx="4149300" cy="42201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3600"/>
              <a:buFont typeface="Arial"/>
              <a:buNone/>
            </a:pPr>
            <a:r>
              <a:rPr b="0" i="0" lang="en-US" sz="3600" u="none" cap="none" strike="noStrike">
                <a:solidFill>
                  <a:srgbClr val="000000"/>
                </a:solidFill>
                <a:latin typeface="Georgia"/>
                <a:ea typeface="Georgia"/>
                <a:cs typeface="Georgia"/>
                <a:sym typeface="Georgia"/>
              </a:rPr>
              <a:t>Problem</a:t>
            </a:r>
            <a:endParaRPr b="0" i="0" sz="3600" u="none" cap="none" strike="noStrike">
              <a:solidFill>
                <a:srgbClr val="000000"/>
              </a:solidFill>
              <a:latin typeface="Georgia"/>
              <a:ea typeface="Georgia"/>
              <a:cs typeface="Georgia"/>
              <a:sym typeface="Georgia"/>
            </a:endParaRPr>
          </a:p>
          <a:p>
            <a:pPr indent="-419100" lvl="0" marL="457200" marR="0" rtl="0" algn="l">
              <a:lnSpc>
                <a:spcPct val="200000"/>
              </a:lnSpc>
              <a:spcBef>
                <a:spcPts val="0"/>
              </a:spcBef>
              <a:spcAft>
                <a:spcPts val="0"/>
              </a:spcAft>
              <a:buClr>
                <a:srgbClr val="000000"/>
              </a:buClr>
              <a:buSzPts val="3000"/>
              <a:buFont typeface="Georgia"/>
              <a:buChar char="❏"/>
            </a:pPr>
            <a:r>
              <a:rPr b="0" i="0" lang="en-US" sz="3000" u="none" cap="none" strike="noStrike">
                <a:solidFill>
                  <a:srgbClr val="000000"/>
                </a:solidFill>
                <a:latin typeface="Georgia"/>
                <a:ea typeface="Georgia"/>
                <a:cs typeface="Georgia"/>
                <a:sym typeface="Georgia"/>
              </a:rPr>
              <a:t>null columns</a:t>
            </a:r>
            <a:endParaRPr b="0" i="0" sz="3000" u="none" cap="none" strike="noStrike">
              <a:solidFill>
                <a:srgbClr val="000000"/>
              </a:solidFill>
              <a:latin typeface="Georgia"/>
              <a:ea typeface="Georgia"/>
              <a:cs typeface="Georgia"/>
              <a:sym typeface="Georgia"/>
            </a:endParaRPr>
          </a:p>
          <a:p>
            <a:pPr indent="-381000" lvl="0" marL="457200" marR="0" rtl="0" algn="l">
              <a:lnSpc>
                <a:spcPct val="200000"/>
              </a:lnSpc>
              <a:spcBef>
                <a:spcPts val="0"/>
              </a:spcBef>
              <a:spcAft>
                <a:spcPts val="0"/>
              </a:spcAft>
              <a:buClr>
                <a:srgbClr val="000000"/>
              </a:buClr>
              <a:buSzPts val="2400"/>
              <a:buFont typeface="Georgia"/>
              <a:buChar char="❏"/>
            </a:pPr>
            <a:r>
              <a:rPr b="0" i="0" lang="en-US" sz="2400" u="none" cap="none" strike="noStrike">
                <a:solidFill>
                  <a:srgbClr val="000000"/>
                </a:solidFill>
                <a:latin typeface="Georgia"/>
                <a:ea typeface="Georgia"/>
                <a:cs typeface="Georgia"/>
                <a:sym typeface="Georgia"/>
              </a:rPr>
              <a:t>lack seasonal recording</a:t>
            </a:r>
            <a:endParaRPr b="0" i="0" sz="2400" u="none" cap="none" strike="noStrike">
              <a:solidFill>
                <a:srgbClr val="000000"/>
              </a:solidFill>
              <a:latin typeface="Georgia"/>
              <a:ea typeface="Georgia"/>
              <a:cs typeface="Georgia"/>
              <a:sym typeface="Georgia"/>
            </a:endParaRPr>
          </a:p>
        </p:txBody>
      </p:sp>
      <p:sp>
        <p:nvSpPr>
          <p:cNvPr id="418" name="Google Shape;418;g6c2f245211_1_206"/>
          <p:cNvSpPr txBox="1"/>
          <p:nvPr/>
        </p:nvSpPr>
        <p:spPr>
          <a:xfrm>
            <a:off x="12446600" y="438575"/>
            <a:ext cx="5631000" cy="964800"/>
          </a:xfrm>
          <a:prstGeom prst="rect">
            <a:avLst/>
          </a:prstGeom>
          <a:noFill/>
          <a:ln>
            <a:noFill/>
          </a:ln>
        </p:spPr>
        <p:txBody>
          <a:bodyPr anchorCtr="0" anchor="t" bIns="0" lIns="0" spcFirstLastPara="1" rIns="0" wrap="square" tIns="0">
            <a:noAutofit/>
          </a:bodyPr>
          <a:lstStyle/>
          <a:p>
            <a:pPr indent="0" lvl="0" marL="0" marR="0" rtl="0" algn="r">
              <a:lnSpc>
                <a:spcPct val="120000"/>
              </a:lnSpc>
              <a:spcBef>
                <a:spcPts val="0"/>
              </a:spcBef>
              <a:spcAft>
                <a:spcPts val="0"/>
              </a:spcAft>
              <a:buClr>
                <a:srgbClr val="000000"/>
              </a:buClr>
              <a:buSzPts val="3600"/>
              <a:buFont typeface="Arial"/>
              <a:buNone/>
            </a:pPr>
            <a:r>
              <a:rPr b="1" i="0" lang="en-US" sz="4800" u="none" cap="none" strike="noStrike">
                <a:solidFill>
                  <a:srgbClr val="F7F4FA"/>
                </a:solidFill>
                <a:latin typeface="Arial"/>
                <a:ea typeface="Arial"/>
                <a:cs typeface="Arial"/>
                <a:sym typeface="Arial"/>
              </a:rPr>
              <a:t>How we deal with our data?</a:t>
            </a:r>
            <a:endParaRPr b="1" i="0" sz="48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55FF"/>
        </a:solidFill>
      </p:bgPr>
    </p:bg>
    <p:spTree>
      <p:nvGrpSpPr>
        <p:cNvPr id="422" name="Shape 422"/>
        <p:cNvGrpSpPr/>
        <p:nvPr/>
      </p:nvGrpSpPr>
      <p:grpSpPr>
        <a:xfrm>
          <a:off x="0" y="0"/>
          <a:ext cx="0" cy="0"/>
          <a:chOff x="0" y="0"/>
          <a:chExt cx="0" cy="0"/>
        </a:xfrm>
      </p:grpSpPr>
      <p:sp>
        <p:nvSpPr>
          <p:cNvPr id="423" name="Google Shape;423;p5"/>
          <p:cNvSpPr/>
          <p:nvPr/>
        </p:nvSpPr>
        <p:spPr>
          <a:xfrm>
            <a:off x="0" y="-4675"/>
            <a:ext cx="127995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
          <p:cNvSpPr/>
          <p:nvPr/>
        </p:nvSpPr>
        <p:spPr>
          <a:xfrm rot="10800000">
            <a:off x="12444325" y="-4975"/>
            <a:ext cx="5759400" cy="10135200"/>
          </a:xfrm>
          <a:prstGeom prst="rect">
            <a:avLst/>
          </a:pr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5" name="Google Shape;425;p5"/>
          <p:cNvGrpSpPr/>
          <p:nvPr/>
        </p:nvGrpSpPr>
        <p:grpSpPr>
          <a:xfrm>
            <a:off x="1152653" y="472607"/>
            <a:ext cx="10684770" cy="3446076"/>
            <a:chOff x="-33793" y="-2629284"/>
            <a:chExt cx="11017500" cy="2340607"/>
          </a:xfrm>
        </p:grpSpPr>
        <p:sp>
          <p:nvSpPr>
            <p:cNvPr id="426" name="Google Shape;426;p5"/>
            <p:cNvSpPr txBox="1"/>
            <p:nvPr/>
          </p:nvSpPr>
          <p:spPr>
            <a:xfrm>
              <a:off x="-33793" y="-2629284"/>
              <a:ext cx="11017500" cy="1110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500"/>
                </a:spcBef>
                <a:spcAft>
                  <a:spcPts val="0"/>
                </a:spcAft>
                <a:buClr>
                  <a:schemeClr val="dk1"/>
                </a:buClr>
                <a:buSzPts val="1100"/>
                <a:buFont typeface="Arial"/>
                <a:buNone/>
              </a:pPr>
              <a:r>
                <a:rPr b="0" i="1" lang="en-US" sz="4800" u="none" cap="none" strike="noStrike">
                  <a:solidFill>
                    <a:srgbClr val="333333"/>
                  </a:solidFill>
                  <a:highlight>
                    <a:srgbClr val="F3F3F3"/>
                  </a:highlight>
                  <a:latin typeface="Arial"/>
                  <a:ea typeface="Arial"/>
                  <a:cs typeface="Arial"/>
                  <a:sym typeface="Arial"/>
                </a:rPr>
                <a:t>What is Time on Ice - TOI?</a:t>
              </a:r>
              <a:endParaRPr b="0" i="1" sz="4800" u="none" cap="none" strike="noStrike">
                <a:solidFill>
                  <a:srgbClr val="333333"/>
                </a:solidFill>
                <a:highlight>
                  <a:srgbClr val="F3F3F3"/>
                </a:highlight>
                <a:latin typeface="Arial"/>
                <a:ea typeface="Arial"/>
                <a:cs typeface="Arial"/>
                <a:sym typeface="Arial"/>
              </a:endParaRPr>
            </a:p>
            <a:p>
              <a:pPr indent="0" lvl="0" marL="0" marR="0" rtl="0" algn="l">
                <a:lnSpc>
                  <a:spcPct val="120003"/>
                </a:lnSpc>
                <a:spcBef>
                  <a:spcPts val="800"/>
                </a:spcBef>
                <a:spcAft>
                  <a:spcPts val="0"/>
                </a:spcAft>
                <a:buClr>
                  <a:srgbClr val="000000"/>
                </a:buClr>
                <a:buSzPts val="5499"/>
                <a:buFont typeface="Arial"/>
                <a:buNone/>
              </a:pPr>
              <a:r>
                <a:t/>
              </a:r>
              <a:endParaRPr b="0" i="0" sz="5499" u="none" cap="none" strike="noStrike">
                <a:solidFill>
                  <a:srgbClr val="17161C"/>
                </a:solidFill>
                <a:latin typeface="Arial"/>
                <a:ea typeface="Arial"/>
                <a:cs typeface="Arial"/>
                <a:sym typeface="Arial"/>
              </a:endParaRPr>
            </a:p>
          </p:txBody>
        </p:sp>
        <p:sp>
          <p:nvSpPr>
            <p:cNvPr id="427" name="Google Shape;427;p5"/>
            <p:cNvSpPr txBox="1"/>
            <p:nvPr/>
          </p:nvSpPr>
          <p:spPr>
            <a:xfrm>
              <a:off x="4175" y="-1845677"/>
              <a:ext cx="3846300" cy="15570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Clr>
                  <a:srgbClr val="000000"/>
                </a:buClr>
                <a:buSzPts val="4800"/>
                <a:buFont typeface="Arial"/>
                <a:buNone/>
              </a:pPr>
              <a:r>
                <a:rPr b="0" i="0" lang="en-US" sz="4800" u="none" cap="none" strike="noStrike">
                  <a:solidFill>
                    <a:srgbClr val="17161C"/>
                  </a:solidFill>
                  <a:highlight>
                    <a:srgbClr val="F3F3F3"/>
                  </a:highlight>
                  <a:latin typeface="Arial"/>
                  <a:ea typeface="Arial"/>
                  <a:cs typeface="Arial"/>
                  <a:sym typeface="Arial"/>
                </a:rPr>
                <a:t>Measures</a:t>
              </a:r>
              <a:endParaRPr b="0" i="0" sz="4800" u="none" cap="none" strike="noStrike">
                <a:solidFill>
                  <a:srgbClr val="17161C"/>
                </a:solidFill>
                <a:highlight>
                  <a:srgbClr val="F3F3F3"/>
                </a:highlight>
                <a:latin typeface="Arial"/>
                <a:ea typeface="Arial"/>
                <a:cs typeface="Arial"/>
                <a:sym typeface="Arial"/>
              </a:endParaRPr>
            </a:p>
            <a:p>
              <a:pPr indent="0" lvl="0" marL="0" marR="0" rtl="0" algn="l">
                <a:lnSpc>
                  <a:spcPct val="140000"/>
                </a:lnSpc>
                <a:spcBef>
                  <a:spcPts val="0"/>
                </a:spcBef>
                <a:spcAft>
                  <a:spcPts val="0"/>
                </a:spcAft>
                <a:buClr>
                  <a:srgbClr val="000000"/>
                </a:buClr>
                <a:buSzPts val="2400"/>
                <a:buFont typeface="Arial"/>
                <a:buNone/>
              </a:pPr>
              <a:r>
                <a:rPr b="0" i="0" lang="en-US" sz="2400" u="none" cap="none" strike="noStrike">
                  <a:solidFill>
                    <a:srgbClr val="000000"/>
                  </a:solidFill>
                  <a:highlight>
                    <a:srgbClr val="FFFFFF"/>
                  </a:highlight>
                  <a:latin typeface="Arial"/>
                  <a:ea typeface="Arial"/>
                  <a:cs typeface="Arial"/>
                  <a:sym typeface="Arial"/>
                </a:rPr>
                <a:t>Total amount of time a player is on the ice during the playing of the game</a:t>
              </a:r>
              <a:endParaRPr b="0" i="0" sz="2400" u="none" cap="none" strike="noStrike">
                <a:solidFill>
                  <a:srgbClr val="000000"/>
                </a:solidFill>
                <a:highlight>
                  <a:srgbClr val="FFFFFF"/>
                </a:highlight>
                <a:latin typeface="Arial"/>
                <a:ea typeface="Arial"/>
                <a:cs typeface="Arial"/>
                <a:sym typeface="Arial"/>
              </a:endParaRPr>
            </a:p>
            <a:p>
              <a:pPr indent="0" lvl="0" marL="0" marR="0" rtl="0" algn="l">
                <a:lnSpc>
                  <a:spcPct val="14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428" name="Google Shape;428;p5"/>
          <p:cNvSpPr txBox="1"/>
          <p:nvPr/>
        </p:nvSpPr>
        <p:spPr>
          <a:xfrm>
            <a:off x="13223942" y="80574"/>
            <a:ext cx="4671502" cy="93285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
          <p:cNvSpPr txBox="1"/>
          <p:nvPr/>
        </p:nvSpPr>
        <p:spPr>
          <a:xfrm>
            <a:off x="5426400" y="1421500"/>
            <a:ext cx="6755400" cy="2891700"/>
          </a:xfrm>
          <a:prstGeom prst="rect">
            <a:avLst/>
          </a:prstGeom>
          <a:noFill/>
          <a:ln>
            <a:noFill/>
          </a:ln>
        </p:spPr>
        <p:txBody>
          <a:bodyPr anchorCtr="0" anchor="t" bIns="91425" lIns="91425" spcFirstLastPara="1" rIns="91425" wrap="square" tIns="91425">
            <a:noAutofit/>
          </a:bodyPr>
          <a:lstStyle/>
          <a:p>
            <a:pPr indent="0" lvl="0" marL="0" marR="0" rtl="0" algn="l">
              <a:lnSpc>
                <a:spcPct val="120003"/>
              </a:lnSpc>
              <a:spcBef>
                <a:spcPts val="0"/>
              </a:spcBef>
              <a:spcAft>
                <a:spcPts val="0"/>
              </a:spcAft>
              <a:buClr>
                <a:srgbClr val="000000"/>
              </a:buClr>
              <a:buSzPts val="4800"/>
              <a:buFont typeface="Arial"/>
              <a:buNone/>
            </a:pPr>
            <a:r>
              <a:rPr b="0" i="0" lang="en-US" sz="4800" u="none" cap="none" strike="noStrike">
                <a:solidFill>
                  <a:srgbClr val="17161C"/>
                </a:solidFill>
                <a:highlight>
                  <a:srgbClr val="F3F3F3"/>
                </a:highlight>
                <a:latin typeface="Arial"/>
                <a:ea typeface="Arial"/>
                <a:cs typeface="Arial"/>
                <a:sym typeface="Arial"/>
              </a:rPr>
              <a:t>Indicator</a:t>
            </a:r>
            <a:endParaRPr b="0" i="0" sz="4800" u="none" cap="none" strike="noStrike">
              <a:solidFill>
                <a:srgbClr val="17161C"/>
              </a:solidFill>
              <a:highlight>
                <a:srgbClr val="F3F3F3"/>
              </a:highlight>
              <a:latin typeface="Arial"/>
              <a:ea typeface="Arial"/>
              <a:cs typeface="Arial"/>
              <a:sym typeface="Arial"/>
            </a:endParaRPr>
          </a:p>
          <a:p>
            <a:pPr indent="0" lvl="0" marL="0" marR="0" rtl="0" algn="l">
              <a:lnSpc>
                <a:spcPct val="140000"/>
              </a:lnSpc>
              <a:spcBef>
                <a:spcPts val="0"/>
              </a:spcBef>
              <a:spcAft>
                <a:spcPts val="0"/>
              </a:spcAft>
              <a:buClr>
                <a:srgbClr val="000000"/>
              </a:buClr>
              <a:buSzPts val="2400"/>
              <a:buFont typeface="Arial"/>
              <a:buNone/>
            </a:pPr>
            <a:r>
              <a:rPr b="0" i="0" lang="en-US" sz="2400" u="none" cap="none" strike="noStrike">
                <a:solidFill>
                  <a:schemeClr val="dk1"/>
                </a:solidFill>
                <a:highlight>
                  <a:srgbClr val="FFFFFF"/>
                </a:highlight>
                <a:latin typeface="Arial"/>
                <a:ea typeface="Arial"/>
                <a:cs typeface="Arial"/>
                <a:sym typeface="Arial"/>
              </a:rPr>
              <a:t>How a coach views the player and their contribution with more time going to players considered to be producers either through point production or point prevention</a:t>
            </a:r>
            <a:endParaRPr b="0" i="0" sz="2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0" name="Google Shape;430;p5"/>
          <p:cNvSpPr/>
          <p:nvPr/>
        </p:nvSpPr>
        <p:spPr>
          <a:xfrm>
            <a:off x="995525" y="396400"/>
            <a:ext cx="7821900" cy="1025100"/>
          </a:xfrm>
          <a:prstGeom prst="rect">
            <a:avLst/>
          </a:prstGeom>
          <a:no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
          <p:cNvSpPr txBox="1"/>
          <p:nvPr/>
        </p:nvSpPr>
        <p:spPr>
          <a:xfrm>
            <a:off x="1351050" y="5973100"/>
            <a:ext cx="13652700" cy="15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32" name="Google Shape;432;p5"/>
          <p:cNvPicPr preferRelativeResize="0"/>
          <p:nvPr/>
        </p:nvPicPr>
        <p:blipFill rotWithShape="1">
          <a:blip r:embed="rId3">
            <a:alphaModFix/>
          </a:blip>
          <a:srcRect b="0" l="0" r="0" t="0"/>
          <a:stretch/>
        </p:blipFill>
        <p:spPr>
          <a:xfrm>
            <a:off x="995525" y="4600250"/>
            <a:ext cx="10536550" cy="4751925"/>
          </a:xfrm>
          <a:prstGeom prst="rect">
            <a:avLst/>
          </a:prstGeom>
          <a:noFill/>
          <a:ln>
            <a:noFill/>
          </a:ln>
        </p:spPr>
      </p:pic>
      <p:sp>
        <p:nvSpPr>
          <p:cNvPr id="433" name="Google Shape;433;p5"/>
          <p:cNvSpPr txBox="1"/>
          <p:nvPr/>
        </p:nvSpPr>
        <p:spPr>
          <a:xfrm>
            <a:off x="12799500" y="396400"/>
            <a:ext cx="5174100" cy="2458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rgbClr val="FFFFFF"/>
                </a:solidFill>
                <a:latin typeface="Calibri"/>
                <a:ea typeface="Calibri"/>
                <a:cs typeface="Calibri"/>
                <a:sym typeface="Calibri"/>
              </a:rPr>
              <a:t>Ps: defenceman on the top two pairings will generally log the most amount of time on ice usually around 20+ min while the top forwards on the team will log around 17-21 min per game.</a:t>
            </a:r>
            <a:endParaRPr b="0"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pic>
        <p:nvPicPr>
          <p:cNvPr id="434" name="Google Shape;434;p5"/>
          <p:cNvPicPr preferRelativeResize="0"/>
          <p:nvPr/>
        </p:nvPicPr>
        <p:blipFill rotWithShape="1">
          <a:blip r:embed="rId4">
            <a:alphaModFix/>
          </a:blip>
          <a:srcRect b="0" l="0" r="0" t="0"/>
          <a:stretch/>
        </p:blipFill>
        <p:spPr>
          <a:xfrm>
            <a:off x="12444325" y="3477033"/>
            <a:ext cx="5843675" cy="68052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F4FA"/>
        </a:solidFill>
      </p:bgPr>
    </p:bg>
    <p:spTree>
      <p:nvGrpSpPr>
        <p:cNvPr id="438" name="Shape 438"/>
        <p:cNvGrpSpPr/>
        <p:nvPr/>
      </p:nvGrpSpPr>
      <p:grpSpPr>
        <a:xfrm>
          <a:off x="0" y="0"/>
          <a:ext cx="0" cy="0"/>
          <a:chOff x="0" y="0"/>
          <a:chExt cx="0" cy="0"/>
        </a:xfrm>
      </p:grpSpPr>
      <p:pic>
        <p:nvPicPr>
          <p:cNvPr id="439" name="Google Shape;439;g6c2f245211_0_105"/>
          <p:cNvPicPr preferRelativeResize="0"/>
          <p:nvPr/>
        </p:nvPicPr>
        <p:blipFill rotWithShape="1">
          <a:blip r:embed="rId3">
            <a:alphaModFix/>
          </a:blip>
          <a:srcRect b="0" l="0" r="0" t="0"/>
          <a:stretch/>
        </p:blipFill>
        <p:spPr>
          <a:xfrm rot="10800000">
            <a:off x="1028700" y="1491504"/>
            <a:ext cx="3095939" cy="2879223"/>
          </a:xfrm>
          <a:prstGeom prst="rect">
            <a:avLst/>
          </a:prstGeom>
          <a:noFill/>
          <a:ln>
            <a:noFill/>
          </a:ln>
        </p:spPr>
      </p:pic>
      <p:sp>
        <p:nvSpPr>
          <p:cNvPr id="440" name="Google Shape;440;g6c2f245211_0_105"/>
          <p:cNvSpPr/>
          <p:nvPr/>
        </p:nvSpPr>
        <p:spPr>
          <a:xfrm rot="10800000">
            <a:off x="2807020" y="1129106"/>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g6c2f245211_0_105"/>
          <p:cNvPicPr preferRelativeResize="0"/>
          <p:nvPr/>
        </p:nvPicPr>
        <p:blipFill rotWithShape="1">
          <a:blip r:embed="rId3">
            <a:alphaModFix/>
          </a:blip>
          <a:srcRect b="0" l="0" r="0" t="0"/>
          <a:stretch/>
        </p:blipFill>
        <p:spPr>
          <a:xfrm rot="10800000">
            <a:off x="1028700" y="4887538"/>
            <a:ext cx="3095939" cy="2879223"/>
          </a:xfrm>
          <a:prstGeom prst="rect">
            <a:avLst/>
          </a:prstGeom>
          <a:noFill/>
          <a:ln>
            <a:noFill/>
          </a:ln>
        </p:spPr>
      </p:pic>
      <p:pic>
        <p:nvPicPr>
          <p:cNvPr id="442" name="Google Shape;442;g6c2f245211_0_105"/>
          <p:cNvPicPr preferRelativeResize="0"/>
          <p:nvPr/>
        </p:nvPicPr>
        <p:blipFill rotWithShape="1">
          <a:blip r:embed="rId4">
            <a:alphaModFix/>
          </a:blip>
          <a:srcRect b="0" l="0" r="0" t="0"/>
          <a:stretch/>
        </p:blipFill>
        <p:spPr>
          <a:xfrm>
            <a:off x="1664625" y="6826825"/>
            <a:ext cx="1578600" cy="3460175"/>
          </a:xfrm>
          <a:prstGeom prst="rect">
            <a:avLst/>
          </a:prstGeom>
          <a:noFill/>
          <a:ln>
            <a:noFill/>
          </a:ln>
        </p:spPr>
      </p:pic>
      <p:pic>
        <p:nvPicPr>
          <p:cNvPr id="443" name="Google Shape;443;g6c2f245211_0_105"/>
          <p:cNvPicPr preferRelativeResize="0"/>
          <p:nvPr/>
        </p:nvPicPr>
        <p:blipFill rotWithShape="1">
          <a:blip r:embed="rId5">
            <a:alphaModFix/>
          </a:blip>
          <a:srcRect b="0" l="0" r="0" t="0"/>
          <a:stretch/>
        </p:blipFill>
        <p:spPr>
          <a:xfrm>
            <a:off x="17002191" y="1028700"/>
            <a:ext cx="257109" cy="376665"/>
          </a:xfrm>
          <a:prstGeom prst="rect">
            <a:avLst/>
          </a:prstGeom>
          <a:noFill/>
          <a:ln>
            <a:noFill/>
          </a:ln>
        </p:spPr>
      </p:pic>
      <p:pic>
        <p:nvPicPr>
          <p:cNvPr id="444" name="Google Shape;444;g6c2f245211_0_105"/>
          <p:cNvPicPr preferRelativeResize="0"/>
          <p:nvPr/>
        </p:nvPicPr>
        <p:blipFill rotWithShape="1">
          <a:blip r:embed="rId6">
            <a:alphaModFix/>
          </a:blip>
          <a:srcRect b="0" l="0" r="0" t="0"/>
          <a:stretch/>
        </p:blipFill>
        <p:spPr>
          <a:xfrm>
            <a:off x="3811475" y="2244300"/>
            <a:ext cx="12503225" cy="5073125"/>
          </a:xfrm>
          <a:prstGeom prst="rect">
            <a:avLst/>
          </a:prstGeom>
          <a:noFill/>
          <a:ln>
            <a:noFill/>
          </a:ln>
        </p:spPr>
      </p:pic>
      <p:sp>
        <p:nvSpPr>
          <p:cNvPr id="445" name="Google Shape;445;g6c2f245211_0_105"/>
          <p:cNvSpPr txBox="1"/>
          <p:nvPr/>
        </p:nvSpPr>
        <p:spPr>
          <a:xfrm>
            <a:off x="3983900" y="1028700"/>
            <a:ext cx="9875400" cy="12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PACF plot analysis</a:t>
            </a:r>
            <a:endParaRPr b="0" i="0" sz="4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446" name="Google Shape;446;g6c2f245211_0_105"/>
          <p:cNvSpPr txBox="1"/>
          <p:nvPr/>
        </p:nvSpPr>
        <p:spPr>
          <a:xfrm>
            <a:off x="3811475" y="7444050"/>
            <a:ext cx="14079600" cy="1257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3400" u="none" cap="none" strike="noStrike">
                <a:solidFill>
                  <a:schemeClr val="dk1"/>
                </a:solidFill>
                <a:latin typeface="Arial"/>
                <a:ea typeface="Arial"/>
                <a:cs typeface="Arial"/>
                <a:sym typeface="Arial"/>
              </a:rPr>
              <a:t>Strong relationship between the performance in neighbouring months</a:t>
            </a:r>
            <a:endParaRPr b="0" i="0" sz="3400" u="none" cap="none" strike="noStrike">
              <a:solidFill>
                <a:schemeClr val="dk1"/>
              </a:solidFill>
              <a:latin typeface="Arial"/>
              <a:ea typeface="Arial"/>
              <a:cs typeface="Arial"/>
              <a:sym typeface="Arial"/>
            </a:endParaRPr>
          </a:p>
          <a:p>
            <a:pPr indent="-381000" lvl="0" marL="457200" marR="0" rtl="0" algn="l">
              <a:lnSpc>
                <a:spcPct val="115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Significant lags are all at 1</a:t>
            </a:r>
            <a:endParaRPr b="0" i="0" sz="2400" u="none" cap="none" strike="noStrike">
              <a:solidFill>
                <a:schemeClr val="dk1"/>
              </a:solidFill>
              <a:latin typeface="Arial"/>
              <a:ea typeface="Arial"/>
              <a:cs typeface="Arial"/>
              <a:sym typeface="Arial"/>
            </a:endParaRPr>
          </a:p>
          <a:p>
            <a:pPr indent="-381000" lvl="0" marL="457200" marR="0" rtl="0" algn="l">
              <a:lnSpc>
                <a:spcPct val="115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Not enough data for new player to show relationships</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000000"/>
              </a:solidFill>
              <a:latin typeface="Calibri"/>
              <a:ea typeface="Calibri"/>
              <a:cs typeface="Calibri"/>
              <a:sym typeface="Calibri"/>
            </a:endParaRPr>
          </a:p>
        </p:txBody>
      </p:sp>
      <p:sp>
        <p:nvSpPr>
          <p:cNvPr id="447" name="Google Shape;447;g6c2f245211_0_105"/>
          <p:cNvSpPr/>
          <p:nvPr/>
        </p:nvSpPr>
        <p:spPr>
          <a:xfrm>
            <a:off x="7107350" y="2629025"/>
            <a:ext cx="430200" cy="3768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6c2f245211_0_105"/>
          <p:cNvSpPr/>
          <p:nvPr/>
        </p:nvSpPr>
        <p:spPr>
          <a:xfrm>
            <a:off x="11187525" y="5186825"/>
            <a:ext cx="336600" cy="3768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F4FA"/>
        </a:solidFill>
      </p:bgPr>
    </p:bg>
    <p:spTree>
      <p:nvGrpSpPr>
        <p:cNvPr id="452" name="Shape 452"/>
        <p:cNvGrpSpPr/>
        <p:nvPr/>
      </p:nvGrpSpPr>
      <p:grpSpPr>
        <a:xfrm>
          <a:off x="0" y="0"/>
          <a:ext cx="0" cy="0"/>
          <a:chOff x="0" y="0"/>
          <a:chExt cx="0" cy="0"/>
        </a:xfrm>
      </p:grpSpPr>
      <p:sp>
        <p:nvSpPr>
          <p:cNvPr id="453" name="Google Shape;453;g6c2f245211_0_132"/>
          <p:cNvSpPr/>
          <p:nvPr/>
        </p:nvSpPr>
        <p:spPr>
          <a:xfrm>
            <a:off x="13138900" y="1028700"/>
            <a:ext cx="2268083" cy="2411876"/>
          </a:xfrm>
          <a:custGeom>
            <a:rect b="b" l="l" r="r" t="t"/>
            <a:pathLst>
              <a:path extrusionOk="0"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4" name="Google Shape;454;g6c2f245211_0_132"/>
          <p:cNvPicPr preferRelativeResize="0"/>
          <p:nvPr/>
        </p:nvPicPr>
        <p:blipFill rotWithShape="1">
          <a:blip r:embed="rId3">
            <a:alphaModFix/>
          </a:blip>
          <a:srcRect b="0" l="0" r="0" t="0"/>
          <a:stretch/>
        </p:blipFill>
        <p:spPr>
          <a:xfrm rot="5400000">
            <a:off x="14271719" y="2212052"/>
            <a:ext cx="3095939" cy="2879223"/>
          </a:xfrm>
          <a:prstGeom prst="rect">
            <a:avLst/>
          </a:prstGeom>
          <a:noFill/>
          <a:ln>
            <a:noFill/>
          </a:ln>
        </p:spPr>
      </p:pic>
      <p:pic>
        <p:nvPicPr>
          <p:cNvPr id="455" name="Google Shape;455;g6c2f245211_0_132"/>
          <p:cNvPicPr preferRelativeResize="0"/>
          <p:nvPr/>
        </p:nvPicPr>
        <p:blipFill rotWithShape="1">
          <a:blip r:embed="rId3">
            <a:alphaModFix/>
          </a:blip>
          <a:srcRect b="0" l="0" r="0" t="0"/>
          <a:stretch/>
        </p:blipFill>
        <p:spPr>
          <a:xfrm rot="5400000">
            <a:off x="14271719" y="5846184"/>
            <a:ext cx="3095939" cy="2879223"/>
          </a:xfrm>
          <a:prstGeom prst="rect">
            <a:avLst/>
          </a:prstGeom>
          <a:noFill/>
          <a:ln>
            <a:noFill/>
          </a:ln>
        </p:spPr>
      </p:pic>
      <p:grpSp>
        <p:nvGrpSpPr>
          <p:cNvPr id="456" name="Google Shape;456;g6c2f245211_0_132"/>
          <p:cNvGrpSpPr/>
          <p:nvPr/>
        </p:nvGrpSpPr>
        <p:grpSpPr>
          <a:xfrm>
            <a:off x="1028700" y="419100"/>
            <a:ext cx="12022650" cy="1514825"/>
            <a:chOff x="0" y="-812800"/>
            <a:chExt cx="16030200" cy="2019766"/>
          </a:xfrm>
        </p:grpSpPr>
        <p:sp>
          <p:nvSpPr>
            <p:cNvPr id="457" name="Google Shape;457;g6c2f245211_0_132"/>
            <p:cNvSpPr txBox="1"/>
            <p:nvPr/>
          </p:nvSpPr>
          <p:spPr>
            <a:xfrm>
              <a:off x="0" y="-812800"/>
              <a:ext cx="13042800" cy="1621200"/>
            </a:xfrm>
            <a:prstGeom prst="rect">
              <a:avLst/>
            </a:prstGeom>
            <a:noFill/>
            <a:ln>
              <a:noFill/>
            </a:ln>
          </p:spPr>
          <p:txBody>
            <a:bodyPr anchorCtr="0" anchor="t" bIns="0" lIns="0" spcFirstLastPara="1" rIns="0" wrap="square" tIns="0">
              <a:noAutofit/>
            </a:bodyPr>
            <a:lstStyle/>
            <a:p>
              <a:pPr indent="0" lvl="0" marL="0" marR="0" rtl="0" algn="l">
                <a:lnSpc>
                  <a:spcPct val="120002"/>
                </a:lnSpc>
                <a:spcBef>
                  <a:spcPts val="0"/>
                </a:spcBef>
                <a:spcAft>
                  <a:spcPts val="0"/>
                </a:spcAft>
                <a:buClr>
                  <a:srgbClr val="000000"/>
                </a:buClr>
                <a:buSzPts val="7999"/>
                <a:buFont typeface="Arial"/>
                <a:buNone/>
              </a:pPr>
              <a:r>
                <a:rPr b="0" i="0" lang="en-US" sz="5600" u="none" cap="none" strike="noStrike">
                  <a:solidFill>
                    <a:srgbClr val="17161C"/>
                  </a:solidFill>
                  <a:latin typeface="Arial"/>
                  <a:ea typeface="Arial"/>
                  <a:cs typeface="Arial"/>
                  <a:sym typeface="Arial"/>
                </a:rPr>
                <a:t>Seasonality Analysis</a:t>
              </a:r>
              <a:endParaRPr b="0" i="0" sz="5600" u="none" cap="none" strike="noStrike">
                <a:solidFill>
                  <a:srgbClr val="000000"/>
                </a:solidFill>
                <a:latin typeface="Arial"/>
                <a:ea typeface="Arial"/>
                <a:cs typeface="Arial"/>
                <a:sym typeface="Arial"/>
              </a:endParaRPr>
            </a:p>
          </p:txBody>
        </p:sp>
        <p:sp>
          <p:nvSpPr>
            <p:cNvPr id="458" name="Google Shape;458;g6c2f245211_0_132"/>
            <p:cNvSpPr txBox="1"/>
            <p:nvPr/>
          </p:nvSpPr>
          <p:spPr>
            <a:xfrm>
              <a:off x="0" y="627966"/>
              <a:ext cx="16030200" cy="5790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0000FF"/>
                  </a:solidFill>
                  <a:highlight>
                    <a:srgbClr val="F3F3F3"/>
                  </a:highlight>
                  <a:latin typeface="Roboto"/>
                  <a:ea typeface="Roboto"/>
                  <a:cs typeface="Roboto"/>
                  <a:sym typeface="Roboto"/>
                </a:rPr>
                <a:t>Polar map</a:t>
              </a:r>
              <a:r>
                <a:rPr lang="en-US" sz="2600">
                  <a:solidFill>
                    <a:srgbClr val="0000FF"/>
                  </a:solidFill>
                  <a:highlight>
                    <a:srgbClr val="F3F3F3"/>
                  </a:highlight>
                  <a:latin typeface="Roboto"/>
                  <a:ea typeface="Roboto"/>
                  <a:cs typeface="Roboto"/>
                  <a:sym typeface="Roboto"/>
                </a:rPr>
                <a:t>s</a:t>
              </a:r>
              <a:r>
                <a:rPr b="0" i="0" lang="en-US" sz="2600" u="none" cap="none" strike="noStrike">
                  <a:solidFill>
                    <a:srgbClr val="17161C"/>
                  </a:solidFill>
                  <a:latin typeface="Roboto"/>
                  <a:ea typeface="Roboto"/>
                  <a:cs typeface="Roboto"/>
                  <a:sym typeface="Roboto"/>
                </a:rPr>
                <a:t> of the performance of </a:t>
              </a:r>
              <a:r>
                <a:rPr lang="en-US" sz="2600">
                  <a:solidFill>
                    <a:srgbClr val="17161C"/>
                  </a:solidFill>
                  <a:latin typeface="Roboto"/>
                  <a:ea typeface="Roboto"/>
                  <a:cs typeface="Roboto"/>
                  <a:sym typeface="Roboto"/>
                </a:rPr>
                <a:t>8</a:t>
              </a:r>
              <a:r>
                <a:rPr b="0" i="0" lang="en-US" sz="2600" u="none" cap="none" strike="noStrike">
                  <a:solidFill>
                    <a:srgbClr val="17161C"/>
                  </a:solidFill>
                  <a:latin typeface="Roboto"/>
                  <a:ea typeface="Roboto"/>
                  <a:cs typeface="Roboto"/>
                  <a:sym typeface="Roboto"/>
                </a:rPr>
                <a:t> players in Boston Bruins and Toronto Maples </a:t>
              </a:r>
              <a:endParaRPr b="0" i="0" sz="1400" u="none" cap="none" strike="noStrike">
                <a:solidFill>
                  <a:srgbClr val="000000"/>
                </a:solidFill>
                <a:latin typeface="Arial"/>
                <a:ea typeface="Arial"/>
                <a:cs typeface="Arial"/>
                <a:sym typeface="Arial"/>
              </a:endParaRPr>
            </a:p>
          </p:txBody>
        </p:sp>
      </p:grpSp>
      <p:pic>
        <p:nvPicPr>
          <p:cNvPr id="459" name="Google Shape;459;g6c2f245211_0_132"/>
          <p:cNvPicPr preferRelativeResize="0"/>
          <p:nvPr/>
        </p:nvPicPr>
        <p:blipFill rotWithShape="1">
          <a:blip r:embed="rId4">
            <a:alphaModFix/>
          </a:blip>
          <a:srcRect b="0" l="0" r="0" t="0"/>
          <a:stretch/>
        </p:blipFill>
        <p:spPr>
          <a:xfrm>
            <a:off x="916500" y="563075"/>
            <a:ext cx="17761150" cy="8395974"/>
          </a:xfrm>
          <a:prstGeom prst="rect">
            <a:avLst/>
          </a:prstGeom>
          <a:noFill/>
          <a:ln>
            <a:noFill/>
          </a:ln>
        </p:spPr>
      </p:pic>
      <p:sp>
        <p:nvSpPr>
          <p:cNvPr id="460" name="Google Shape;460;g6c2f245211_0_132"/>
          <p:cNvSpPr/>
          <p:nvPr/>
        </p:nvSpPr>
        <p:spPr>
          <a:xfrm>
            <a:off x="916500" y="3429000"/>
            <a:ext cx="2765700" cy="252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6c2f245211_0_132"/>
          <p:cNvSpPr/>
          <p:nvPr/>
        </p:nvSpPr>
        <p:spPr>
          <a:xfrm>
            <a:off x="916500" y="6370400"/>
            <a:ext cx="2765700" cy="252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6c2f245211_0_132"/>
          <p:cNvSpPr/>
          <p:nvPr/>
        </p:nvSpPr>
        <p:spPr>
          <a:xfrm>
            <a:off x="6851875" y="3429000"/>
            <a:ext cx="2765700" cy="252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6c2f245211_0_132"/>
          <p:cNvSpPr txBox="1"/>
          <p:nvPr/>
        </p:nvSpPr>
        <p:spPr>
          <a:xfrm>
            <a:off x="13239752" y="3506850"/>
            <a:ext cx="4751700" cy="2854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222222"/>
                </a:solidFill>
                <a:highlight>
                  <a:srgbClr val="FFFFFF"/>
                </a:highlight>
                <a:latin typeface="Georgia"/>
                <a:ea typeface="Georgia"/>
                <a:cs typeface="Georgia"/>
                <a:sym typeface="Georgia"/>
              </a:rPr>
              <a:t>Seasonality</a:t>
            </a:r>
            <a:r>
              <a:rPr b="0" i="0" lang="en-US" sz="2400" u="none" cap="none" strike="noStrike">
                <a:solidFill>
                  <a:srgbClr val="222222"/>
                </a:solidFill>
                <a:highlight>
                  <a:srgbClr val="FFFFFF"/>
                </a:highlight>
                <a:latin typeface="Georgia"/>
                <a:ea typeface="Georgia"/>
                <a:cs typeface="Georgia"/>
                <a:sym typeface="Georgia"/>
              </a:rPr>
              <a:t> is the presence of variations that occur at specific regular intervals less than a year, such as weekly, monthly.</a:t>
            </a:r>
            <a:endParaRPr b="0" i="0" sz="2400" u="none" cap="none" strike="noStrike">
              <a:solidFill>
                <a:srgbClr val="222222"/>
              </a:solidFill>
              <a:highlight>
                <a:srgbClr val="FFFFFF"/>
              </a:highlight>
              <a:latin typeface="Georgia"/>
              <a:ea typeface="Georgia"/>
              <a:cs typeface="Georgia"/>
              <a:sym typeface="Georgia"/>
            </a:endParaRPr>
          </a:p>
          <a:p>
            <a:pPr indent="0" lvl="0" marL="0" marR="0" rtl="0" algn="l">
              <a:lnSpc>
                <a:spcPct val="150000"/>
              </a:lnSpc>
              <a:spcBef>
                <a:spcPts val="0"/>
              </a:spcBef>
              <a:spcAft>
                <a:spcPts val="0"/>
              </a:spcAft>
              <a:buClr>
                <a:srgbClr val="000000"/>
              </a:buClr>
              <a:buSzPts val="2400"/>
              <a:buFont typeface="Arial"/>
              <a:buNone/>
            </a:pPr>
            <a:r>
              <a:rPr b="0" i="0" lang="en-US" sz="2400" u="none" cap="none" strike="noStrike">
                <a:solidFill>
                  <a:srgbClr val="222222"/>
                </a:solidFill>
                <a:highlight>
                  <a:srgbClr val="FFFFFF"/>
                </a:highlight>
                <a:latin typeface="Georgia"/>
                <a:ea typeface="Georgia"/>
                <a:cs typeface="Georgia"/>
                <a:sym typeface="Georgia"/>
              </a:rPr>
              <a:t>we could see:</a:t>
            </a:r>
            <a:endParaRPr b="0" i="0" sz="2400" u="none" cap="none" strike="noStrike">
              <a:solidFill>
                <a:srgbClr val="222222"/>
              </a:solidFill>
              <a:highlight>
                <a:srgbClr val="FFFFFF"/>
              </a:highlight>
              <a:latin typeface="Georgia"/>
              <a:ea typeface="Georgia"/>
              <a:cs typeface="Georgia"/>
              <a:sym typeface="Georgia"/>
            </a:endParaRPr>
          </a:p>
          <a:p>
            <a:pPr indent="-381000" lvl="0" marL="457200" marR="0" rtl="0" algn="l">
              <a:lnSpc>
                <a:spcPct val="150000"/>
              </a:lnSpc>
              <a:spcBef>
                <a:spcPts val="0"/>
              </a:spcBef>
              <a:spcAft>
                <a:spcPts val="0"/>
              </a:spcAft>
              <a:buClr>
                <a:srgbClr val="222222"/>
              </a:buClr>
              <a:buSzPts val="2400"/>
              <a:buFont typeface="Georgia"/>
              <a:buChar char="●"/>
            </a:pPr>
            <a:r>
              <a:rPr b="0" i="0" lang="en-US" sz="2400" u="none" cap="none" strike="noStrike">
                <a:solidFill>
                  <a:srgbClr val="222222"/>
                </a:solidFill>
                <a:highlight>
                  <a:srgbClr val="FFFFFF"/>
                </a:highlight>
                <a:latin typeface="Georgia"/>
                <a:ea typeface="Georgia"/>
                <a:cs typeface="Georgia"/>
                <a:sym typeface="Georgia"/>
              </a:rPr>
              <a:t>which month has better performance</a:t>
            </a:r>
            <a:endParaRPr b="0" i="0" sz="2400" u="none" cap="none" strike="noStrike">
              <a:solidFill>
                <a:srgbClr val="222222"/>
              </a:solidFill>
              <a:highlight>
                <a:srgbClr val="FFFFFF"/>
              </a:highlight>
              <a:latin typeface="Georgia"/>
              <a:ea typeface="Georgia"/>
              <a:cs typeface="Georgia"/>
              <a:sym typeface="Georgia"/>
            </a:endParaRPr>
          </a:p>
          <a:p>
            <a:pPr indent="-381000" lvl="0" marL="457200" marR="0" rtl="0" algn="l">
              <a:lnSpc>
                <a:spcPct val="150000"/>
              </a:lnSpc>
              <a:spcBef>
                <a:spcPts val="0"/>
              </a:spcBef>
              <a:spcAft>
                <a:spcPts val="0"/>
              </a:spcAft>
              <a:buClr>
                <a:srgbClr val="222222"/>
              </a:buClr>
              <a:buSzPts val="2400"/>
              <a:buFont typeface="Georgia"/>
              <a:buChar char="●"/>
            </a:pPr>
            <a:r>
              <a:rPr b="0" i="0" lang="en-US" sz="2400" u="none" cap="none" strike="noStrike">
                <a:solidFill>
                  <a:srgbClr val="222222"/>
                </a:solidFill>
                <a:highlight>
                  <a:srgbClr val="FFFFFF"/>
                </a:highlight>
                <a:latin typeface="Georgia"/>
                <a:ea typeface="Georgia"/>
                <a:cs typeface="Georgia"/>
                <a:sym typeface="Georgia"/>
              </a:rPr>
              <a:t>seasonal performance stationality </a:t>
            </a:r>
            <a:endParaRPr b="0" i="0" sz="2400" u="none" cap="none" strike="noStrike">
              <a:solidFill>
                <a:srgbClr val="222222"/>
              </a:solidFill>
              <a:highlight>
                <a:srgbClr val="FFFFFF"/>
              </a:highlight>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1000"/>
                                        <p:tgtEl>
                                          <p:spTgt spid="4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1000"/>
                                        <p:tgtEl>
                                          <p:spTgt spid="4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7" name="Shape 467"/>
        <p:cNvGrpSpPr/>
        <p:nvPr/>
      </p:nvGrpSpPr>
      <p:grpSpPr>
        <a:xfrm>
          <a:off x="0" y="0"/>
          <a:ext cx="0" cy="0"/>
          <a:chOff x="0" y="0"/>
          <a:chExt cx="0" cy="0"/>
        </a:xfrm>
      </p:grpSpPr>
      <p:pic>
        <p:nvPicPr>
          <p:cNvPr id="468" name="Google Shape;468;g7ac2a4d293_3_69"/>
          <p:cNvPicPr preferRelativeResize="0"/>
          <p:nvPr/>
        </p:nvPicPr>
        <p:blipFill rotWithShape="1">
          <a:blip r:embed="rId3">
            <a:alphaModFix/>
          </a:blip>
          <a:srcRect b="0" l="0" r="0" t="0"/>
          <a:stretch/>
        </p:blipFill>
        <p:spPr>
          <a:xfrm rot="-5400000">
            <a:off x="1141488" y="712880"/>
            <a:ext cx="2220381" cy="2064954"/>
          </a:xfrm>
          <a:prstGeom prst="rect">
            <a:avLst/>
          </a:prstGeom>
          <a:noFill/>
          <a:ln>
            <a:noFill/>
          </a:ln>
        </p:spPr>
      </p:pic>
      <p:pic>
        <p:nvPicPr>
          <p:cNvPr id="469" name="Google Shape;469;g7ac2a4d293_3_69"/>
          <p:cNvPicPr preferRelativeResize="0"/>
          <p:nvPr/>
        </p:nvPicPr>
        <p:blipFill rotWithShape="1">
          <a:blip r:embed="rId4">
            <a:alphaModFix/>
          </a:blip>
          <a:srcRect b="0" l="0" r="0" t="0"/>
          <a:stretch/>
        </p:blipFill>
        <p:spPr>
          <a:xfrm>
            <a:off x="17150416" y="8698935"/>
            <a:ext cx="257109" cy="376665"/>
          </a:xfrm>
          <a:prstGeom prst="rect">
            <a:avLst/>
          </a:prstGeom>
          <a:noFill/>
          <a:ln>
            <a:noFill/>
          </a:ln>
        </p:spPr>
      </p:pic>
      <p:pic>
        <p:nvPicPr>
          <p:cNvPr id="470" name="Google Shape;470;g7ac2a4d293_3_69"/>
          <p:cNvPicPr preferRelativeResize="0"/>
          <p:nvPr/>
        </p:nvPicPr>
        <p:blipFill rotWithShape="1">
          <a:blip r:embed="rId5">
            <a:alphaModFix/>
          </a:blip>
          <a:srcRect b="0" l="0" r="0" t="0"/>
          <a:stretch/>
        </p:blipFill>
        <p:spPr>
          <a:xfrm>
            <a:off x="253525" y="2692225"/>
            <a:ext cx="3996291" cy="6646600"/>
          </a:xfrm>
          <a:prstGeom prst="rect">
            <a:avLst/>
          </a:prstGeom>
          <a:noFill/>
          <a:ln cap="flat" cmpd="sng" w="19050">
            <a:solidFill>
              <a:srgbClr val="2255FF"/>
            </a:solidFill>
            <a:prstDash val="solid"/>
            <a:round/>
            <a:headEnd len="sm" w="sm" type="none"/>
            <a:tailEnd len="sm" w="sm" type="none"/>
          </a:ln>
        </p:spPr>
      </p:pic>
      <p:sp>
        <p:nvSpPr>
          <p:cNvPr id="471" name="Google Shape;471;g7ac2a4d293_3_69"/>
          <p:cNvSpPr/>
          <p:nvPr/>
        </p:nvSpPr>
        <p:spPr>
          <a:xfrm>
            <a:off x="2260375" y="6043750"/>
            <a:ext cx="1587300" cy="376800"/>
          </a:xfrm>
          <a:prstGeom prst="rect">
            <a:avLst/>
          </a:prstGeom>
          <a:solidFill>
            <a:srgbClr val="FFFF00">
              <a:alpha val="3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g7ac2a4d293_3_69"/>
          <p:cNvPicPr preferRelativeResize="0"/>
          <p:nvPr/>
        </p:nvPicPr>
        <p:blipFill rotWithShape="1">
          <a:blip r:embed="rId6">
            <a:alphaModFix/>
          </a:blip>
          <a:srcRect b="0" l="0" r="0" t="0"/>
          <a:stretch/>
        </p:blipFill>
        <p:spPr>
          <a:xfrm>
            <a:off x="2527825" y="1186513"/>
            <a:ext cx="1319850" cy="1319850"/>
          </a:xfrm>
          <a:prstGeom prst="rect">
            <a:avLst/>
          </a:prstGeom>
          <a:noFill/>
          <a:ln>
            <a:noFill/>
          </a:ln>
        </p:spPr>
      </p:pic>
      <p:pic>
        <p:nvPicPr>
          <p:cNvPr id="473" name="Google Shape;473;g7ac2a4d293_3_69"/>
          <p:cNvPicPr preferRelativeResize="0"/>
          <p:nvPr/>
        </p:nvPicPr>
        <p:blipFill rotWithShape="1">
          <a:blip r:embed="rId3">
            <a:alphaModFix/>
          </a:blip>
          <a:srcRect b="0" l="0" r="0" t="0"/>
          <a:stretch/>
        </p:blipFill>
        <p:spPr>
          <a:xfrm rot="-5400000">
            <a:off x="14674813" y="657380"/>
            <a:ext cx="2220381" cy="2064954"/>
          </a:xfrm>
          <a:prstGeom prst="rect">
            <a:avLst/>
          </a:prstGeom>
          <a:noFill/>
          <a:ln>
            <a:noFill/>
          </a:ln>
        </p:spPr>
      </p:pic>
      <p:sp>
        <p:nvSpPr>
          <p:cNvPr id="474" name="Google Shape;474;g7ac2a4d293_3_69"/>
          <p:cNvSpPr/>
          <p:nvPr/>
        </p:nvSpPr>
        <p:spPr>
          <a:xfrm>
            <a:off x="15215625" y="4286775"/>
            <a:ext cx="1825200" cy="376800"/>
          </a:xfrm>
          <a:prstGeom prst="rect">
            <a:avLst/>
          </a:prstGeom>
          <a:solidFill>
            <a:srgbClr val="FFFF00">
              <a:alpha val="3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7ac2a4d293_3_69"/>
          <p:cNvSpPr/>
          <p:nvPr/>
        </p:nvSpPr>
        <p:spPr>
          <a:xfrm>
            <a:off x="15927425" y="5908750"/>
            <a:ext cx="1587300" cy="376800"/>
          </a:xfrm>
          <a:prstGeom prst="rect">
            <a:avLst/>
          </a:prstGeom>
          <a:solidFill>
            <a:srgbClr val="FFFF00">
              <a:alpha val="3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7ac2a4d293_3_69"/>
          <p:cNvSpPr/>
          <p:nvPr/>
        </p:nvSpPr>
        <p:spPr>
          <a:xfrm>
            <a:off x="14752525" y="8793700"/>
            <a:ext cx="2393400" cy="376800"/>
          </a:xfrm>
          <a:prstGeom prst="rect">
            <a:avLst/>
          </a:prstGeom>
          <a:solidFill>
            <a:srgbClr val="FFFF00">
              <a:alpha val="3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7" name="Google Shape;477;g7ac2a4d293_3_69"/>
          <p:cNvPicPr preferRelativeResize="0"/>
          <p:nvPr/>
        </p:nvPicPr>
        <p:blipFill rotWithShape="1">
          <a:blip r:embed="rId7">
            <a:alphaModFix/>
          </a:blip>
          <a:srcRect b="26647" l="21555" r="18147" t="0"/>
          <a:stretch/>
        </p:blipFill>
        <p:spPr>
          <a:xfrm>
            <a:off x="16017875" y="411450"/>
            <a:ext cx="1722075" cy="2094925"/>
          </a:xfrm>
          <a:prstGeom prst="rect">
            <a:avLst/>
          </a:prstGeom>
          <a:noFill/>
          <a:ln>
            <a:noFill/>
          </a:ln>
        </p:spPr>
      </p:pic>
      <p:pic>
        <p:nvPicPr>
          <p:cNvPr id="478" name="Google Shape;478;g7ac2a4d293_3_69"/>
          <p:cNvPicPr preferRelativeResize="0"/>
          <p:nvPr/>
        </p:nvPicPr>
        <p:blipFill rotWithShape="1">
          <a:blip r:embed="rId8">
            <a:alphaModFix/>
          </a:blip>
          <a:srcRect b="0" l="0" r="0" t="0"/>
          <a:stretch/>
        </p:blipFill>
        <p:spPr>
          <a:xfrm>
            <a:off x="14586325" y="1076312"/>
            <a:ext cx="1227100" cy="1227100"/>
          </a:xfrm>
          <a:prstGeom prst="rect">
            <a:avLst/>
          </a:prstGeom>
          <a:noFill/>
          <a:ln>
            <a:noFill/>
          </a:ln>
        </p:spPr>
      </p:pic>
      <p:pic>
        <p:nvPicPr>
          <p:cNvPr id="479" name="Google Shape;479;g7ac2a4d293_3_69"/>
          <p:cNvPicPr preferRelativeResize="0"/>
          <p:nvPr/>
        </p:nvPicPr>
        <p:blipFill rotWithShape="1">
          <a:blip r:embed="rId9">
            <a:alphaModFix/>
          </a:blip>
          <a:srcRect b="26653" l="26288" r="33598" t="6190"/>
          <a:stretch/>
        </p:blipFill>
        <p:spPr>
          <a:xfrm>
            <a:off x="406850" y="573775"/>
            <a:ext cx="1722075" cy="2094927"/>
          </a:xfrm>
          <a:prstGeom prst="rect">
            <a:avLst/>
          </a:prstGeom>
          <a:noFill/>
          <a:ln>
            <a:noFill/>
          </a:ln>
        </p:spPr>
      </p:pic>
      <p:pic>
        <p:nvPicPr>
          <p:cNvPr id="480" name="Google Shape;480;g7ac2a4d293_3_69"/>
          <p:cNvPicPr preferRelativeResize="0"/>
          <p:nvPr/>
        </p:nvPicPr>
        <p:blipFill rotWithShape="1">
          <a:blip r:embed="rId10">
            <a:alphaModFix/>
          </a:blip>
          <a:srcRect b="0" l="0" r="0" t="0"/>
          <a:stretch/>
        </p:blipFill>
        <p:spPr>
          <a:xfrm>
            <a:off x="14089575" y="2478650"/>
            <a:ext cx="3996300" cy="7236980"/>
          </a:xfrm>
          <a:prstGeom prst="rect">
            <a:avLst/>
          </a:prstGeom>
          <a:noFill/>
          <a:ln cap="flat" cmpd="sng" w="19050">
            <a:solidFill>
              <a:srgbClr val="0000FF"/>
            </a:solidFill>
            <a:prstDash val="solid"/>
            <a:round/>
            <a:headEnd len="sm" w="sm" type="none"/>
            <a:tailEnd len="sm" w="sm" type="none"/>
          </a:ln>
        </p:spPr>
      </p:pic>
      <p:sp>
        <p:nvSpPr>
          <p:cNvPr id="481" name="Google Shape;481;g7ac2a4d293_3_69"/>
          <p:cNvSpPr/>
          <p:nvPr/>
        </p:nvSpPr>
        <p:spPr>
          <a:xfrm>
            <a:off x="14102225" y="7096875"/>
            <a:ext cx="857100" cy="376800"/>
          </a:xfrm>
          <a:prstGeom prst="rect">
            <a:avLst/>
          </a:prstGeom>
          <a:solidFill>
            <a:srgbClr val="FFFF00">
              <a:alpha val="3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7ac2a4d293_3_69"/>
          <p:cNvSpPr/>
          <p:nvPr/>
        </p:nvSpPr>
        <p:spPr>
          <a:xfrm>
            <a:off x="4424900" y="-23700"/>
            <a:ext cx="9297000" cy="103344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3" name="Google Shape;483;g7ac2a4d293_3_69"/>
          <p:cNvPicPr preferRelativeResize="0"/>
          <p:nvPr/>
        </p:nvPicPr>
        <p:blipFill rotWithShape="1">
          <a:blip r:embed="rId11">
            <a:alphaModFix/>
          </a:blip>
          <a:srcRect b="0" l="0" r="0" t="0"/>
          <a:stretch/>
        </p:blipFill>
        <p:spPr>
          <a:xfrm>
            <a:off x="5073275" y="6565075"/>
            <a:ext cx="8855801" cy="2510524"/>
          </a:xfrm>
          <a:prstGeom prst="rect">
            <a:avLst/>
          </a:prstGeom>
          <a:noFill/>
          <a:ln cap="flat" cmpd="sng" w="28575">
            <a:solidFill>
              <a:schemeClr val="dk2"/>
            </a:solidFill>
            <a:prstDash val="dash"/>
            <a:round/>
            <a:headEnd len="sm" w="sm" type="none"/>
            <a:tailEnd len="sm" w="sm" type="none"/>
          </a:ln>
        </p:spPr>
      </p:pic>
      <p:pic>
        <p:nvPicPr>
          <p:cNvPr id="484" name="Google Shape;484;g7ac2a4d293_3_69"/>
          <p:cNvPicPr preferRelativeResize="0"/>
          <p:nvPr/>
        </p:nvPicPr>
        <p:blipFill rotWithShape="1">
          <a:blip r:embed="rId12">
            <a:alphaModFix/>
          </a:blip>
          <a:srcRect b="0" l="0" r="0" t="0"/>
          <a:stretch/>
        </p:blipFill>
        <p:spPr>
          <a:xfrm>
            <a:off x="4540725" y="573775"/>
            <a:ext cx="8855800" cy="4148011"/>
          </a:xfrm>
          <a:prstGeom prst="rect">
            <a:avLst/>
          </a:prstGeom>
          <a:noFill/>
          <a:ln cap="flat" cmpd="sng" w="28575">
            <a:solidFill>
              <a:schemeClr val="dk2"/>
            </a:solidFill>
            <a:prstDash val="dash"/>
            <a:round/>
            <a:headEnd len="sm" w="sm" type="none"/>
            <a:tailEnd len="sm" w="sm" type="none"/>
          </a:ln>
        </p:spPr>
      </p:pic>
      <p:sp>
        <p:nvSpPr>
          <p:cNvPr id="485" name="Google Shape;485;g7ac2a4d293_3_69"/>
          <p:cNvSpPr/>
          <p:nvPr/>
        </p:nvSpPr>
        <p:spPr>
          <a:xfrm>
            <a:off x="4572000" y="1076300"/>
            <a:ext cx="8855700" cy="562500"/>
          </a:xfrm>
          <a:prstGeom prst="rect">
            <a:avLst/>
          </a:prstGeom>
          <a:solidFill>
            <a:srgbClr val="CC0000">
              <a:alpha val="2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7ac2a4d293_3_69"/>
          <p:cNvSpPr/>
          <p:nvPr/>
        </p:nvSpPr>
        <p:spPr>
          <a:xfrm>
            <a:off x="3405825" y="3147750"/>
            <a:ext cx="1320000" cy="562500"/>
          </a:xfrm>
          <a:prstGeom prst="stripedRightArrow">
            <a:avLst>
              <a:gd fmla="val 50000" name="adj1"/>
              <a:gd fmla="val 50000" name="adj2"/>
            </a:avLst>
          </a:prstGeom>
          <a:solidFill>
            <a:srgbClr val="0000FF"/>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7ac2a4d293_3_69"/>
          <p:cNvSpPr/>
          <p:nvPr/>
        </p:nvSpPr>
        <p:spPr>
          <a:xfrm rot="10800000">
            <a:off x="13018125" y="6285375"/>
            <a:ext cx="1042500" cy="564000"/>
          </a:xfrm>
          <a:prstGeom prst="stripedRightArrow">
            <a:avLst>
              <a:gd fmla="val 45337" name="adj1"/>
              <a:gd fmla="val 50000" name="adj2"/>
            </a:avLst>
          </a:prstGeom>
          <a:solidFill>
            <a:srgbClr val="0000FF"/>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7ac2a4d293_3_69"/>
          <p:cNvSpPr/>
          <p:nvPr/>
        </p:nvSpPr>
        <p:spPr>
          <a:xfrm>
            <a:off x="5073325" y="7004025"/>
            <a:ext cx="8855700" cy="562500"/>
          </a:xfrm>
          <a:prstGeom prst="rect">
            <a:avLst/>
          </a:prstGeom>
          <a:solidFill>
            <a:srgbClr val="CC0000">
              <a:alpha val="2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7ac2a4d293_3_69"/>
          <p:cNvSpPr/>
          <p:nvPr/>
        </p:nvSpPr>
        <p:spPr>
          <a:xfrm>
            <a:off x="9046350" y="905300"/>
            <a:ext cx="1429200" cy="904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7ac2a4d293_3_69"/>
          <p:cNvSpPr/>
          <p:nvPr/>
        </p:nvSpPr>
        <p:spPr>
          <a:xfrm>
            <a:off x="9560600" y="6833025"/>
            <a:ext cx="1429200" cy="904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7ac2a4d293_3_69"/>
          <p:cNvSpPr txBox="1"/>
          <p:nvPr/>
        </p:nvSpPr>
        <p:spPr>
          <a:xfrm>
            <a:off x="6629750" y="5191175"/>
            <a:ext cx="4225800" cy="904500"/>
          </a:xfrm>
          <a:prstGeom prst="rect">
            <a:avLst/>
          </a:prstGeom>
          <a:solidFill>
            <a:srgbClr val="0000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FFFFFF"/>
                </a:solidFill>
                <a:latin typeface="Impact"/>
                <a:ea typeface="Impact"/>
                <a:cs typeface="Impact"/>
                <a:sym typeface="Impact"/>
              </a:rPr>
              <a:t>Salary Compare</a:t>
            </a:r>
            <a:endParaRPr b="0" i="0" sz="4800" u="none" cap="none" strike="noStrike">
              <a:solidFill>
                <a:srgbClr val="FFFFFF"/>
              </a:solidFill>
              <a:latin typeface="Impact"/>
              <a:ea typeface="Impact"/>
              <a:cs typeface="Impact"/>
              <a:sym typeface="Impac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5" name="Shape 495"/>
        <p:cNvGrpSpPr/>
        <p:nvPr/>
      </p:nvGrpSpPr>
      <p:grpSpPr>
        <a:xfrm>
          <a:off x="0" y="0"/>
          <a:ext cx="0" cy="0"/>
          <a:chOff x="0" y="0"/>
          <a:chExt cx="0" cy="0"/>
        </a:xfrm>
      </p:grpSpPr>
      <p:sp>
        <p:nvSpPr>
          <p:cNvPr id="496" name="Google Shape;496;g7ac2a4d293_3_1"/>
          <p:cNvSpPr/>
          <p:nvPr/>
        </p:nvSpPr>
        <p:spPr>
          <a:xfrm>
            <a:off x="4472525" y="-23700"/>
            <a:ext cx="9431700" cy="103344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7" name="Google Shape;497;g7ac2a4d293_3_1"/>
          <p:cNvPicPr preferRelativeResize="0"/>
          <p:nvPr/>
        </p:nvPicPr>
        <p:blipFill rotWithShape="1">
          <a:blip r:embed="rId3">
            <a:alphaModFix/>
          </a:blip>
          <a:srcRect b="0" l="0" r="0" t="0"/>
          <a:stretch/>
        </p:blipFill>
        <p:spPr>
          <a:xfrm rot="-5400000">
            <a:off x="1141488" y="712880"/>
            <a:ext cx="2220381" cy="2064954"/>
          </a:xfrm>
          <a:prstGeom prst="rect">
            <a:avLst/>
          </a:prstGeom>
          <a:noFill/>
          <a:ln>
            <a:noFill/>
          </a:ln>
        </p:spPr>
      </p:pic>
      <p:pic>
        <p:nvPicPr>
          <p:cNvPr id="498" name="Google Shape;498;g7ac2a4d293_3_1"/>
          <p:cNvPicPr preferRelativeResize="0"/>
          <p:nvPr/>
        </p:nvPicPr>
        <p:blipFill rotWithShape="1">
          <a:blip r:embed="rId4">
            <a:alphaModFix/>
          </a:blip>
          <a:srcRect b="0" l="0" r="0" t="0"/>
          <a:stretch/>
        </p:blipFill>
        <p:spPr>
          <a:xfrm>
            <a:off x="17150416" y="8698935"/>
            <a:ext cx="257109" cy="376665"/>
          </a:xfrm>
          <a:prstGeom prst="rect">
            <a:avLst/>
          </a:prstGeom>
          <a:noFill/>
          <a:ln>
            <a:noFill/>
          </a:ln>
        </p:spPr>
      </p:pic>
      <p:pic>
        <p:nvPicPr>
          <p:cNvPr id="499" name="Google Shape;499;g7ac2a4d293_3_1"/>
          <p:cNvPicPr preferRelativeResize="0"/>
          <p:nvPr/>
        </p:nvPicPr>
        <p:blipFill rotWithShape="1">
          <a:blip r:embed="rId5">
            <a:alphaModFix/>
          </a:blip>
          <a:srcRect b="0" l="0" r="0" t="0"/>
          <a:stretch/>
        </p:blipFill>
        <p:spPr>
          <a:xfrm>
            <a:off x="253525" y="2692225"/>
            <a:ext cx="3996291" cy="6646600"/>
          </a:xfrm>
          <a:prstGeom prst="rect">
            <a:avLst/>
          </a:prstGeom>
          <a:noFill/>
          <a:ln cap="flat" cmpd="sng" w="19050">
            <a:solidFill>
              <a:srgbClr val="2255FF"/>
            </a:solidFill>
            <a:prstDash val="solid"/>
            <a:round/>
            <a:headEnd len="sm" w="sm" type="none"/>
            <a:tailEnd len="sm" w="sm" type="none"/>
          </a:ln>
        </p:spPr>
      </p:pic>
      <p:pic>
        <p:nvPicPr>
          <p:cNvPr id="500" name="Google Shape;500;g7ac2a4d293_3_1"/>
          <p:cNvPicPr preferRelativeResize="0"/>
          <p:nvPr/>
        </p:nvPicPr>
        <p:blipFill rotWithShape="1">
          <a:blip r:embed="rId6">
            <a:alphaModFix/>
          </a:blip>
          <a:srcRect b="0" l="0" r="0" t="0"/>
          <a:stretch/>
        </p:blipFill>
        <p:spPr>
          <a:xfrm>
            <a:off x="2527825" y="1186513"/>
            <a:ext cx="1319850" cy="1319850"/>
          </a:xfrm>
          <a:prstGeom prst="rect">
            <a:avLst/>
          </a:prstGeom>
          <a:noFill/>
          <a:ln>
            <a:noFill/>
          </a:ln>
        </p:spPr>
      </p:pic>
      <p:pic>
        <p:nvPicPr>
          <p:cNvPr id="501" name="Google Shape;501;g7ac2a4d293_3_1"/>
          <p:cNvPicPr preferRelativeResize="0"/>
          <p:nvPr/>
        </p:nvPicPr>
        <p:blipFill rotWithShape="1">
          <a:blip r:embed="rId7">
            <a:alphaModFix/>
          </a:blip>
          <a:srcRect b="50121" l="0" r="74652" t="0"/>
          <a:stretch/>
        </p:blipFill>
        <p:spPr>
          <a:xfrm>
            <a:off x="4926875" y="2738575"/>
            <a:ext cx="3180175" cy="2822205"/>
          </a:xfrm>
          <a:prstGeom prst="rect">
            <a:avLst/>
          </a:prstGeom>
          <a:noFill/>
          <a:ln>
            <a:noFill/>
          </a:ln>
        </p:spPr>
      </p:pic>
      <p:pic>
        <p:nvPicPr>
          <p:cNvPr id="502" name="Google Shape;502;g7ac2a4d293_3_1"/>
          <p:cNvPicPr preferRelativeResize="0"/>
          <p:nvPr/>
        </p:nvPicPr>
        <p:blipFill rotWithShape="1">
          <a:blip r:embed="rId3">
            <a:alphaModFix/>
          </a:blip>
          <a:srcRect b="0" l="0" r="0" t="0"/>
          <a:stretch/>
        </p:blipFill>
        <p:spPr>
          <a:xfrm rot="-5400000">
            <a:off x="14674813" y="657380"/>
            <a:ext cx="2220381" cy="2064954"/>
          </a:xfrm>
          <a:prstGeom prst="rect">
            <a:avLst/>
          </a:prstGeom>
          <a:noFill/>
          <a:ln>
            <a:noFill/>
          </a:ln>
        </p:spPr>
      </p:pic>
      <p:sp>
        <p:nvSpPr>
          <p:cNvPr id="503" name="Google Shape;503;g7ac2a4d293_3_1"/>
          <p:cNvSpPr/>
          <p:nvPr/>
        </p:nvSpPr>
        <p:spPr>
          <a:xfrm>
            <a:off x="15215625" y="4286775"/>
            <a:ext cx="1825200" cy="376800"/>
          </a:xfrm>
          <a:prstGeom prst="rect">
            <a:avLst/>
          </a:prstGeom>
          <a:solidFill>
            <a:srgbClr val="FFFF00">
              <a:alpha val="3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7ac2a4d293_3_1"/>
          <p:cNvSpPr/>
          <p:nvPr/>
        </p:nvSpPr>
        <p:spPr>
          <a:xfrm>
            <a:off x="15927425" y="5908750"/>
            <a:ext cx="1587300" cy="376800"/>
          </a:xfrm>
          <a:prstGeom prst="rect">
            <a:avLst/>
          </a:prstGeom>
          <a:solidFill>
            <a:srgbClr val="FFFF00">
              <a:alpha val="3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7ac2a4d293_3_1"/>
          <p:cNvSpPr/>
          <p:nvPr/>
        </p:nvSpPr>
        <p:spPr>
          <a:xfrm>
            <a:off x="14752525" y="8793700"/>
            <a:ext cx="2393400" cy="376800"/>
          </a:xfrm>
          <a:prstGeom prst="rect">
            <a:avLst/>
          </a:prstGeom>
          <a:solidFill>
            <a:srgbClr val="FFFF00">
              <a:alpha val="3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g7ac2a4d293_3_1"/>
          <p:cNvPicPr preferRelativeResize="0"/>
          <p:nvPr/>
        </p:nvPicPr>
        <p:blipFill rotWithShape="1">
          <a:blip r:embed="rId8">
            <a:alphaModFix/>
          </a:blip>
          <a:srcRect b="26647" l="21555" r="18147" t="0"/>
          <a:stretch/>
        </p:blipFill>
        <p:spPr>
          <a:xfrm>
            <a:off x="16017875" y="411450"/>
            <a:ext cx="1722075" cy="2094925"/>
          </a:xfrm>
          <a:prstGeom prst="rect">
            <a:avLst/>
          </a:prstGeom>
          <a:noFill/>
          <a:ln>
            <a:noFill/>
          </a:ln>
        </p:spPr>
      </p:pic>
      <p:pic>
        <p:nvPicPr>
          <p:cNvPr id="507" name="Google Shape;507;g7ac2a4d293_3_1"/>
          <p:cNvPicPr preferRelativeResize="0"/>
          <p:nvPr/>
        </p:nvPicPr>
        <p:blipFill rotWithShape="1">
          <a:blip r:embed="rId9">
            <a:alphaModFix/>
          </a:blip>
          <a:srcRect b="0" l="0" r="0" t="0"/>
          <a:stretch/>
        </p:blipFill>
        <p:spPr>
          <a:xfrm>
            <a:off x="14586325" y="1076312"/>
            <a:ext cx="1227100" cy="1227100"/>
          </a:xfrm>
          <a:prstGeom prst="rect">
            <a:avLst/>
          </a:prstGeom>
          <a:noFill/>
          <a:ln>
            <a:noFill/>
          </a:ln>
        </p:spPr>
      </p:pic>
      <p:pic>
        <p:nvPicPr>
          <p:cNvPr id="508" name="Google Shape;508;g7ac2a4d293_3_1"/>
          <p:cNvPicPr preferRelativeResize="0"/>
          <p:nvPr/>
        </p:nvPicPr>
        <p:blipFill rotWithShape="1">
          <a:blip r:embed="rId10">
            <a:alphaModFix/>
          </a:blip>
          <a:srcRect b="26653" l="26288" r="33598" t="6190"/>
          <a:stretch/>
        </p:blipFill>
        <p:spPr>
          <a:xfrm>
            <a:off x="406850" y="573775"/>
            <a:ext cx="1722075" cy="2094927"/>
          </a:xfrm>
          <a:prstGeom prst="rect">
            <a:avLst/>
          </a:prstGeom>
          <a:noFill/>
          <a:ln>
            <a:noFill/>
          </a:ln>
        </p:spPr>
      </p:pic>
      <p:pic>
        <p:nvPicPr>
          <p:cNvPr id="509" name="Google Shape;509;g7ac2a4d293_3_1"/>
          <p:cNvPicPr preferRelativeResize="0"/>
          <p:nvPr/>
        </p:nvPicPr>
        <p:blipFill rotWithShape="1">
          <a:blip r:embed="rId11">
            <a:alphaModFix/>
          </a:blip>
          <a:srcRect b="0" l="0" r="0" t="0"/>
          <a:stretch/>
        </p:blipFill>
        <p:spPr>
          <a:xfrm>
            <a:off x="9427469" y="2730300"/>
            <a:ext cx="3205806" cy="2822200"/>
          </a:xfrm>
          <a:prstGeom prst="rect">
            <a:avLst/>
          </a:prstGeom>
          <a:noFill/>
          <a:ln>
            <a:noFill/>
          </a:ln>
        </p:spPr>
      </p:pic>
      <p:sp>
        <p:nvSpPr>
          <p:cNvPr id="510" name="Google Shape;510;g7ac2a4d293_3_1"/>
          <p:cNvSpPr/>
          <p:nvPr/>
        </p:nvSpPr>
        <p:spPr>
          <a:xfrm rot="-5400000">
            <a:off x="5582498" y="1409835"/>
            <a:ext cx="494567" cy="518163"/>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7ac2a4d293_3_1"/>
          <p:cNvSpPr/>
          <p:nvPr/>
        </p:nvSpPr>
        <p:spPr>
          <a:xfrm rot="-5400000">
            <a:off x="10105473" y="1409835"/>
            <a:ext cx="494567" cy="518163"/>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7ac2a4d293_3_1"/>
          <p:cNvSpPr txBox="1"/>
          <p:nvPr/>
        </p:nvSpPr>
        <p:spPr>
          <a:xfrm>
            <a:off x="4810249" y="1008913"/>
            <a:ext cx="3996300" cy="13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0" i="0" lang="en-US" sz="5000" u="none" cap="none" strike="noStrike">
                <a:solidFill>
                  <a:srgbClr val="000000"/>
                </a:solidFill>
                <a:latin typeface="Georgia"/>
                <a:ea typeface="Georgia"/>
                <a:cs typeface="Georgia"/>
                <a:sym typeface="Georgia"/>
              </a:rPr>
              <a:t>18 ~ 20</a:t>
            </a:r>
            <a:r>
              <a:rPr b="0" i="0" lang="en-US" sz="6000" u="none" cap="none" strike="noStrike">
                <a:solidFill>
                  <a:srgbClr val="000000"/>
                </a:solidFill>
                <a:latin typeface="Georgia"/>
                <a:ea typeface="Georgia"/>
                <a:cs typeface="Georgia"/>
                <a:sym typeface="Georgia"/>
              </a:rPr>
              <a:t> </a:t>
            </a:r>
            <a:r>
              <a:rPr b="0" i="1" lang="en-US" sz="1800" u="none" cap="none" strike="noStrike">
                <a:solidFill>
                  <a:srgbClr val="000000"/>
                </a:solidFill>
                <a:latin typeface="Georgia"/>
                <a:ea typeface="Georgia"/>
                <a:cs typeface="Georgia"/>
                <a:sym typeface="Georgia"/>
              </a:rPr>
              <a:t>min per game</a:t>
            </a:r>
            <a:endParaRPr b="0" i="1" sz="18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rPr b="1" i="0" lang="en-US" sz="2400" u="sng" cap="none" strike="noStrike">
                <a:solidFill>
                  <a:schemeClr val="dk1"/>
                </a:solidFill>
                <a:latin typeface="Georgia"/>
                <a:ea typeface="Georgia"/>
                <a:cs typeface="Georgia"/>
                <a:sym typeface="Georgia"/>
              </a:rPr>
              <a:t>Estimated time on ice </a:t>
            </a:r>
            <a:endParaRPr b="1" i="0" sz="2400" u="sng" cap="none" strike="noStrike">
              <a:solidFill>
                <a:srgbClr val="000000"/>
              </a:solidFill>
              <a:latin typeface="Georgia"/>
              <a:ea typeface="Georgia"/>
              <a:cs typeface="Georgia"/>
              <a:sym typeface="Georgia"/>
            </a:endParaRPr>
          </a:p>
        </p:txBody>
      </p:sp>
      <p:sp>
        <p:nvSpPr>
          <p:cNvPr id="513" name="Google Shape;513;g7ac2a4d293_3_1"/>
          <p:cNvSpPr txBox="1"/>
          <p:nvPr/>
        </p:nvSpPr>
        <p:spPr>
          <a:xfrm>
            <a:off x="9283938" y="1053288"/>
            <a:ext cx="4420800" cy="149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0" i="0" lang="en-US" sz="5000" u="none" cap="none" strike="noStrike">
                <a:solidFill>
                  <a:srgbClr val="000000"/>
                </a:solidFill>
                <a:latin typeface="Georgia"/>
                <a:ea typeface="Georgia"/>
                <a:cs typeface="Georgia"/>
                <a:sym typeface="Georgia"/>
              </a:rPr>
              <a:t>16 ~ 22</a:t>
            </a:r>
            <a:r>
              <a:rPr b="0" i="0" lang="en-US" sz="6000" u="none" cap="none" strike="noStrike">
                <a:solidFill>
                  <a:srgbClr val="000000"/>
                </a:solidFill>
                <a:latin typeface="Georgia"/>
                <a:ea typeface="Georgia"/>
                <a:cs typeface="Georgia"/>
                <a:sym typeface="Georgia"/>
              </a:rPr>
              <a:t> </a:t>
            </a:r>
            <a:r>
              <a:rPr b="0" i="1" lang="en-US" sz="1800" u="none" cap="none" strike="noStrike">
                <a:solidFill>
                  <a:srgbClr val="000000"/>
                </a:solidFill>
                <a:latin typeface="Georgia"/>
                <a:ea typeface="Georgia"/>
                <a:cs typeface="Georgia"/>
                <a:sym typeface="Georgia"/>
              </a:rPr>
              <a:t>min per game</a:t>
            </a:r>
            <a:endParaRPr b="0" i="1" sz="18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rPr b="1" i="0" lang="en-US" sz="2400" u="sng" cap="none" strike="noStrike">
                <a:solidFill>
                  <a:schemeClr val="dk1"/>
                </a:solidFill>
                <a:latin typeface="Georgia"/>
                <a:ea typeface="Georgia"/>
                <a:cs typeface="Georgia"/>
                <a:sym typeface="Georgia"/>
              </a:rPr>
              <a:t>Estimated time on ice </a:t>
            </a:r>
            <a:endParaRPr b="1" i="0" sz="2400" u="sng" cap="none" strike="noStrike">
              <a:solidFill>
                <a:srgbClr val="000000"/>
              </a:solidFill>
              <a:latin typeface="Georgia"/>
              <a:ea typeface="Georgia"/>
              <a:cs typeface="Georgia"/>
              <a:sym typeface="Georgia"/>
            </a:endParaRPr>
          </a:p>
        </p:txBody>
      </p:sp>
      <p:pic>
        <p:nvPicPr>
          <p:cNvPr id="514" name="Google Shape;514;g7ac2a4d293_3_1"/>
          <p:cNvPicPr preferRelativeResize="0"/>
          <p:nvPr/>
        </p:nvPicPr>
        <p:blipFill rotWithShape="1">
          <a:blip r:embed="rId12">
            <a:alphaModFix/>
          </a:blip>
          <a:srcRect b="0" l="0" r="0" t="0"/>
          <a:stretch/>
        </p:blipFill>
        <p:spPr>
          <a:xfrm>
            <a:off x="14089575" y="2478650"/>
            <a:ext cx="3996300" cy="7236980"/>
          </a:xfrm>
          <a:prstGeom prst="rect">
            <a:avLst/>
          </a:prstGeom>
          <a:noFill/>
          <a:ln cap="flat" cmpd="sng" w="19050">
            <a:solidFill>
              <a:srgbClr val="0000FF"/>
            </a:solidFill>
            <a:prstDash val="solid"/>
            <a:round/>
            <a:headEnd len="sm" w="sm" type="none"/>
            <a:tailEnd len="sm" w="sm" type="none"/>
          </a:ln>
        </p:spPr>
      </p:pic>
      <p:sp>
        <p:nvSpPr>
          <p:cNvPr id="515" name="Google Shape;515;g7ac2a4d293_3_1"/>
          <p:cNvSpPr/>
          <p:nvPr/>
        </p:nvSpPr>
        <p:spPr>
          <a:xfrm>
            <a:off x="5361913" y="3883575"/>
            <a:ext cx="2694600" cy="376800"/>
          </a:xfrm>
          <a:prstGeom prst="rect">
            <a:avLst/>
          </a:prstGeom>
          <a:solidFill>
            <a:srgbClr val="CC0000">
              <a:alpha val="2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7ac2a4d293_3_1"/>
          <p:cNvSpPr/>
          <p:nvPr/>
        </p:nvSpPr>
        <p:spPr>
          <a:xfrm>
            <a:off x="10611850" y="3455500"/>
            <a:ext cx="518100" cy="494700"/>
          </a:xfrm>
          <a:prstGeom prst="rect">
            <a:avLst/>
          </a:prstGeom>
          <a:solidFill>
            <a:srgbClr val="CC0000">
              <a:alpha val="2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7ac2a4d293_3_1"/>
          <p:cNvSpPr txBox="1"/>
          <p:nvPr/>
        </p:nvSpPr>
        <p:spPr>
          <a:xfrm>
            <a:off x="5794309" y="5552500"/>
            <a:ext cx="1071300" cy="62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stable </a:t>
            </a:r>
            <a:endParaRPr b="0" i="0" sz="2400" u="none" cap="none" strike="noStrike">
              <a:solidFill>
                <a:srgbClr val="000000"/>
              </a:solidFill>
              <a:latin typeface="Calibri"/>
              <a:ea typeface="Calibri"/>
              <a:cs typeface="Calibri"/>
              <a:sym typeface="Calibri"/>
            </a:endParaRPr>
          </a:p>
        </p:txBody>
      </p:sp>
      <p:sp>
        <p:nvSpPr>
          <p:cNvPr id="518" name="Google Shape;518;g7ac2a4d293_3_1"/>
          <p:cNvSpPr txBox="1"/>
          <p:nvPr/>
        </p:nvSpPr>
        <p:spPr>
          <a:xfrm>
            <a:off x="10611847" y="5530375"/>
            <a:ext cx="1071300" cy="62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Peak</a:t>
            </a:r>
            <a:endParaRPr b="0" i="0" sz="2400" u="none" cap="none" strike="noStrike">
              <a:solidFill>
                <a:srgbClr val="000000"/>
              </a:solidFill>
              <a:latin typeface="Calibri"/>
              <a:ea typeface="Calibri"/>
              <a:cs typeface="Calibri"/>
              <a:sym typeface="Calibri"/>
            </a:endParaRPr>
          </a:p>
        </p:txBody>
      </p:sp>
      <p:pic>
        <p:nvPicPr>
          <p:cNvPr id="519" name="Google Shape;519;g7ac2a4d293_3_1"/>
          <p:cNvPicPr preferRelativeResize="0"/>
          <p:nvPr/>
        </p:nvPicPr>
        <p:blipFill rotWithShape="1">
          <a:blip r:embed="rId13">
            <a:alphaModFix/>
          </a:blip>
          <a:srcRect b="54570" l="0" r="75857" t="0"/>
          <a:stretch/>
        </p:blipFill>
        <p:spPr>
          <a:xfrm>
            <a:off x="4926875" y="6034825"/>
            <a:ext cx="3172738" cy="2822199"/>
          </a:xfrm>
          <a:prstGeom prst="rect">
            <a:avLst/>
          </a:prstGeom>
          <a:noFill/>
          <a:ln>
            <a:noFill/>
          </a:ln>
        </p:spPr>
      </p:pic>
      <p:pic>
        <p:nvPicPr>
          <p:cNvPr id="520" name="Google Shape;520;g7ac2a4d293_3_1"/>
          <p:cNvPicPr preferRelativeResize="0"/>
          <p:nvPr/>
        </p:nvPicPr>
        <p:blipFill rotWithShape="1">
          <a:blip r:embed="rId13">
            <a:alphaModFix/>
          </a:blip>
          <a:srcRect b="1374" l="-461" r="76288" t="53251"/>
          <a:stretch/>
        </p:blipFill>
        <p:spPr>
          <a:xfrm>
            <a:off x="9427474" y="6033901"/>
            <a:ext cx="3180175" cy="2821697"/>
          </a:xfrm>
          <a:prstGeom prst="rect">
            <a:avLst/>
          </a:prstGeom>
          <a:noFill/>
          <a:ln>
            <a:noFill/>
          </a:ln>
        </p:spPr>
      </p:pic>
      <p:sp>
        <p:nvSpPr>
          <p:cNvPr id="521" name="Google Shape;521;g7ac2a4d293_3_1"/>
          <p:cNvSpPr txBox="1"/>
          <p:nvPr/>
        </p:nvSpPr>
        <p:spPr>
          <a:xfrm>
            <a:off x="4498825" y="9062075"/>
            <a:ext cx="4420800" cy="930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fluctuate </a:t>
            </a:r>
            <a:r>
              <a:rPr lang="en-US" sz="2200">
                <a:latin typeface="Calibri"/>
                <a:ea typeface="Calibri"/>
                <a:cs typeface="Calibri"/>
                <a:sym typeface="Calibri"/>
              </a:rPr>
              <a:t>performance</a:t>
            </a:r>
            <a:r>
              <a:rPr b="0" i="0" lang="en-US" sz="2200" u="none" cap="none" strike="noStrike">
                <a:solidFill>
                  <a:srgbClr val="000000"/>
                </a:solidFill>
                <a:latin typeface="Calibri"/>
                <a:ea typeface="Calibri"/>
                <a:cs typeface="Calibri"/>
                <a:sym typeface="Calibri"/>
              </a:rPr>
              <a:t> in seasons</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better at season beginning</a:t>
            </a:r>
            <a:endParaRPr b="0" i="0" sz="2200" u="none" cap="none" strike="noStrike">
              <a:solidFill>
                <a:srgbClr val="000000"/>
              </a:solidFill>
              <a:latin typeface="Calibri"/>
              <a:ea typeface="Calibri"/>
              <a:cs typeface="Calibri"/>
              <a:sym typeface="Calibri"/>
            </a:endParaRPr>
          </a:p>
        </p:txBody>
      </p:sp>
      <p:sp>
        <p:nvSpPr>
          <p:cNvPr id="522" name="Google Shape;522;g7ac2a4d293_3_1"/>
          <p:cNvSpPr txBox="1"/>
          <p:nvPr/>
        </p:nvSpPr>
        <p:spPr>
          <a:xfrm>
            <a:off x="8843700" y="9062075"/>
            <a:ext cx="5301300" cy="930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more stable in seasons performance</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better during middle season (</a:t>
            </a:r>
            <a:r>
              <a:rPr lang="en-US" sz="2200">
                <a:latin typeface="Calibri"/>
                <a:ea typeface="Calibri"/>
                <a:cs typeface="Calibri"/>
                <a:sym typeface="Calibri"/>
              </a:rPr>
              <a:t>February</a:t>
            </a:r>
            <a:r>
              <a:rPr b="0" i="0" lang="en-US" sz="2200" u="none" cap="none" strike="noStrike">
                <a:solidFill>
                  <a:srgbClr val="000000"/>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sp>
        <p:nvSpPr>
          <p:cNvPr id="523" name="Google Shape;523;g7ac2a4d293_3_1"/>
          <p:cNvSpPr/>
          <p:nvPr/>
        </p:nvSpPr>
        <p:spPr>
          <a:xfrm>
            <a:off x="6070900" y="6752325"/>
            <a:ext cx="518100" cy="494700"/>
          </a:xfrm>
          <a:prstGeom prst="rect">
            <a:avLst/>
          </a:prstGeom>
          <a:solidFill>
            <a:srgbClr val="CC0000">
              <a:alpha val="2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7ac2a4d293_3_1"/>
          <p:cNvSpPr/>
          <p:nvPr/>
        </p:nvSpPr>
        <p:spPr>
          <a:xfrm>
            <a:off x="10295950" y="7930000"/>
            <a:ext cx="518100" cy="494700"/>
          </a:xfrm>
          <a:prstGeom prst="rect">
            <a:avLst/>
          </a:prstGeom>
          <a:solidFill>
            <a:srgbClr val="CC0000">
              <a:alpha val="2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7ac2a4d293_3_1"/>
          <p:cNvSpPr txBox="1"/>
          <p:nvPr/>
        </p:nvSpPr>
        <p:spPr>
          <a:xfrm>
            <a:off x="6865610" y="393787"/>
            <a:ext cx="3811500" cy="62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highlight>
                  <a:srgbClr val="0000FF"/>
                </a:highlight>
                <a:latin typeface="Impact"/>
                <a:ea typeface="Impact"/>
                <a:cs typeface="Impact"/>
                <a:sym typeface="Impact"/>
              </a:rPr>
              <a:t>Performance Compare</a:t>
            </a:r>
            <a:endParaRPr b="0" i="0" sz="3000" u="none" cap="none" strike="noStrike">
              <a:solidFill>
                <a:srgbClr val="FFFFFF"/>
              </a:solidFill>
              <a:highlight>
                <a:srgbClr val="0000FF"/>
              </a:highlight>
              <a:latin typeface="Impact"/>
              <a:ea typeface="Impact"/>
              <a:cs typeface="Impact"/>
              <a:sym typeface="Impac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F4FA"/>
        </a:solidFill>
      </p:bgPr>
    </p:bg>
    <p:spTree>
      <p:nvGrpSpPr>
        <p:cNvPr id="529" name="Shape 529"/>
        <p:cNvGrpSpPr/>
        <p:nvPr/>
      </p:nvGrpSpPr>
      <p:grpSpPr>
        <a:xfrm>
          <a:off x="0" y="0"/>
          <a:ext cx="0" cy="0"/>
          <a:chOff x="0" y="0"/>
          <a:chExt cx="0" cy="0"/>
        </a:xfrm>
      </p:grpSpPr>
      <p:pic>
        <p:nvPicPr>
          <p:cNvPr id="530" name="Google Shape;530;p8"/>
          <p:cNvPicPr preferRelativeResize="0"/>
          <p:nvPr/>
        </p:nvPicPr>
        <p:blipFill rotWithShape="1">
          <a:blip r:embed="rId3">
            <a:alphaModFix/>
          </a:blip>
          <a:srcRect b="0" l="0" r="0" t="0"/>
          <a:stretch/>
        </p:blipFill>
        <p:spPr>
          <a:xfrm>
            <a:off x="17002191" y="1028700"/>
            <a:ext cx="257109" cy="376665"/>
          </a:xfrm>
          <a:prstGeom prst="rect">
            <a:avLst/>
          </a:prstGeom>
          <a:noFill/>
          <a:ln>
            <a:noFill/>
          </a:ln>
        </p:spPr>
      </p:pic>
      <p:sp>
        <p:nvSpPr>
          <p:cNvPr id="531" name="Google Shape;531;p8"/>
          <p:cNvSpPr/>
          <p:nvPr/>
        </p:nvSpPr>
        <p:spPr>
          <a:xfrm rot="-5400000">
            <a:off x="8356434" y="5344123"/>
            <a:ext cx="3456127" cy="3455823"/>
          </a:xfrm>
          <a:custGeom>
            <a:rect b="b" l="l" r="r" t="t"/>
            <a:pathLst>
              <a:path extrusionOk="0"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2" name="Google Shape;532;p8"/>
          <p:cNvPicPr preferRelativeResize="0"/>
          <p:nvPr/>
        </p:nvPicPr>
        <p:blipFill rotWithShape="1">
          <a:blip r:embed="rId4">
            <a:alphaModFix/>
          </a:blip>
          <a:srcRect b="0" l="0" r="0" t="0"/>
          <a:stretch/>
        </p:blipFill>
        <p:spPr>
          <a:xfrm>
            <a:off x="8508347" y="1870648"/>
            <a:ext cx="3314079" cy="3082093"/>
          </a:xfrm>
          <a:prstGeom prst="rect">
            <a:avLst/>
          </a:prstGeom>
          <a:noFill/>
          <a:ln>
            <a:noFill/>
          </a:ln>
        </p:spPr>
      </p:pic>
      <p:pic>
        <p:nvPicPr>
          <p:cNvPr id="533" name="Google Shape;533;p8"/>
          <p:cNvPicPr preferRelativeResize="0"/>
          <p:nvPr/>
        </p:nvPicPr>
        <p:blipFill rotWithShape="1">
          <a:blip r:embed="rId4">
            <a:alphaModFix/>
          </a:blip>
          <a:srcRect b="0" l="0" r="0" t="0"/>
          <a:stretch/>
        </p:blipFill>
        <p:spPr>
          <a:xfrm>
            <a:off x="12528998" y="5316220"/>
            <a:ext cx="3314079" cy="3082093"/>
          </a:xfrm>
          <a:prstGeom prst="rect">
            <a:avLst/>
          </a:prstGeom>
          <a:noFill/>
          <a:ln>
            <a:noFill/>
          </a:ln>
        </p:spPr>
      </p:pic>
      <p:sp>
        <p:nvSpPr>
          <p:cNvPr id="534" name="Google Shape;534;p8"/>
          <p:cNvSpPr/>
          <p:nvPr/>
        </p:nvSpPr>
        <p:spPr>
          <a:xfrm rot="5400000">
            <a:off x="12690703" y="1487054"/>
            <a:ext cx="3456127" cy="3455823"/>
          </a:xfrm>
          <a:custGeom>
            <a:rect b="b" l="l" r="r" t="t"/>
            <a:pathLst>
              <a:path extrusionOk="0"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8"/>
          <p:cNvSpPr txBox="1"/>
          <p:nvPr/>
        </p:nvSpPr>
        <p:spPr>
          <a:xfrm>
            <a:off x="1028700" y="1019175"/>
            <a:ext cx="5825100" cy="8553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5599"/>
              <a:buFont typeface="Arial"/>
              <a:buNone/>
            </a:pPr>
            <a:r>
              <a:rPr b="0" i="0" lang="en-US" sz="5599" u="none" cap="none" strike="noStrike">
                <a:solidFill>
                  <a:srgbClr val="17161C"/>
                </a:solidFill>
                <a:latin typeface="Arial"/>
                <a:ea typeface="Arial"/>
                <a:cs typeface="Arial"/>
                <a:sym typeface="Arial"/>
              </a:rPr>
              <a:t>Modeling</a:t>
            </a:r>
            <a:endParaRPr b="0" i="0" sz="1400" u="none" cap="none" strike="noStrike">
              <a:solidFill>
                <a:srgbClr val="000000"/>
              </a:solidFill>
              <a:latin typeface="Arial"/>
              <a:ea typeface="Arial"/>
              <a:cs typeface="Arial"/>
              <a:sym typeface="Arial"/>
            </a:endParaRPr>
          </a:p>
        </p:txBody>
      </p:sp>
      <p:grpSp>
        <p:nvGrpSpPr>
          <p:cNvPr id="536" name="Google Shape;536;p8"/>
          <p:cNvGrpSpPr/>
          <p:nvPr/>
        </p:nvGrpSpPr>
        <p:grpSpPr>
          <a:xfrm>
            <a:off x="1028700" y="2735303"/>
            <a:ext cx="6717600" cy="4300522"/>
            <a:chOff x="0" y="-9525"/>
            <a:chExt cx="8956800" cy="5734029"/>
          </a:xfrm>
        </p:grpSpPr>
        <p:sp>
          <p:nvSpPr>
            <p:cNvPr id="537" name="Google Shape;537;p8"/>
            <p:cNvSpPr txBox="1"/>
            <p:nvPr/>
          </p:nvSpPr>
          <p:spPr>
            <a:xfrm>
              <a:off x="0" y="-9525"/>
              <a:ext cx="7767000" cy="7497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599"/>
                <a:buFont typeface="Arial"/>
                <a:buNone/>
              </a:pPr>
              <a:r>
                <a:rPr b="0" i="0" lang="en-US" sz="3599" u="none" cap="none" strike="noStrike">
                  <a:solidFill>
                    <a:srgbClr val="17161C"/>
                  </a:solidFill>
                  <a:latin typeface="Arial"/>
                  <a:ea typeface="Arial"/>
                  <a:cs typeface="Arial"/>
                  <a:sym typeface="Arial"/>
                </a:rPr>
                <a:t>Tests of Non-linearity</a:t>
              </a:r>
              <a:endParaRPr b="0" i="0" sz="1400" u="none" cap="none" strike="noStrike">
                <a:solidFill>
                  <a:srgbClr val="000000"/>
                </a:solidFill>
                <a:latin typeface="Arial"/>
                <a:ea typeface="Arial"/>
                <a:cs typeface="Arial"/>
                <a:sym typeface="Arial"/>
              </a:endParaRPr>
            </a:p>
          </p:txBody>
        </p:sp>
        <p:sp>
          <p:nvSpPr>
            <p:cNvPr id="538" name="Google Shape;538;p8"/>
            <p:cNvSpPr txBox="1"/>
            <p:nvPr/>
          </p:nvSpPr>
          <p:spPr>
            <a:xfrm>
              <a:off x="0" y="886671"/>
              <a:ext cx="8956800" cy="12042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P-Value of most tests </a:t>
              </a:r>
              <a:r>
                <a:rPr lang="en-US" sz="2600">
                  <a:solidFill>
                    <a:srgbClr val="17161C"/>
                  </a:solidFill>
                  <a:latin typeface="Roboto"/>
                  <a:ea typeface="Roboto"/>
                  <a:cs typeface="Roboto"/>
                  <a:sym typeface="Roboto"/>
                </a:rPr>
                <a:t>&lt; </a:t>
              </a:r>
              <a:r>
                <a:rPr b="0" i="0" lang="en-US" sz="2600" u="none" cap="none" strike="noStrike">
                  <a:solidFill>
                    <a:srgbClr val="17161C"/>
                  </a:solidFill>
                  <a:latin typeface="Roboto"/>
                  <a:ea typeface="Roboto"/>
                  <a:cs typeface="Roboto"/>
                  <a:sym typeface="Roboto"/>
                </a:rPr>
                <a:t>0.05, </a:t>
              </a:r>
              <a:r>
                <a:rPr b="1" i="1" lang="en-US" sz="2600" u="none" cap="none" strike="noStrike">
                  <a:solidFill>
                    <a:srgbClr val="17161C"/>
                  </a:solidFill>
                  <a:latin typeface="Roboto"/>
                  <a:ea typeface="Roboto"/>
                  <a:cs typeface="Roboto"/>
                  <a:sym typeface="Roboto"/>
                </a:rPr>
                <a:t>"indicating a linear model is </a:t>
              </a:r>
              <a:r>
                <a:rPr b="1" i="1" lang="en-US" sz="2600">
                  <a:solidFill>
                    <a:srgbClr val="17161C"/>
                  </a:solidFill>
                  <a:latin typeface="Roboto"/>
                  <a:ea typeface="Roboto"/>
                  <a:cs typeface="Roboto"/>
                  <a:sym typeface="Roboto"/>
                </a:rPr>
                <a:t>improper</a:t>
              </a:r>
              <a:r>
                <a:rPr b="1" i="1" lang="en-US" sz="2600" u="none" cap="none" strike="noStrike">
                  <a:solidFill>
                    <a:srgbClr val="17161C"/>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sp>
          <p:nvSpPr>
            <p:cNvPr id="539" name="Google Shape;539;p8"/>
            <p:cNvSpPr txBox="1"/>
            <p:nvPr/>
          </p:nvSpPr>
          <p:spPr>
            <a:xfrm>
              <a:off x="0" y="2720566"/>
              <a:ext cx="7767000" cy="7497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599"/>
                <a:buFont typeface="Arial"/>
                <a:buNone/>
              </a:pPr>
              <a:r>
                <a:rPr b="0" i="0" lang="en-US" sz="3599" u="none" cap="none" strike="noStrike">
                  <a:solidFill>
                    <a:srgbClr val="17161C"/>
                  </a:solidFill>
                  <a:latin typeface="Arial"/>
                  <a:ea typeface="Arial"/>
                  <a:cs typeface="Arial"/>
                  <a:sym typeface="Arial"/>
                </a:rPr>
                <a:t>Transformation</a:t>
              </a:r>
              <a:endParaRPr b="0" i="0" sz="1400" u="none" cap="none" strike="noStrike">
                <a:solidFill>
                  <a:srgbClr val="000000"/>
                </a:solidFill>
                <a:latin typeface="Arial"/>
                <a:ea typeface="Arial"/>
                <a:cs typeface="Arial"/>
                <a:sym typeface="Arial"/>
              </a:endParaRPr>
            </a:p>
          </p:txBody>
        </p:sp>
        <p:sp>
          <p:nvSpPr>
            <p:cNvPr id="540" name="Google Shape;540;p8"/>
            <p:cNvSpPr txBox="1"/>
            <p:nvPr/>
          </p:nvSpPr>
          <p:spPr>
            <a:xfrm>
              <a:off x="0" y="3720804"/>
              <a:ext cx="8956800" cy="20037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Box-Cox method</a:t>
              </a:r>
              <a:endParaRPr b="0" i="0" sz="2600" u="none" cap="none" strike="noStrike">
                <a:solidFill>
                  <a:srgbClr val="17161C"/>
                </a:solidFill>
                <a:latin typeface="Roboto"/>
                <a:ea typeface="Roboto"/>
                <a:cs typeface="Roboto"/>
                <a:sym typeface="Roboto"/>
              </a:endParaRPr>
            </a:p>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We applied the parameter, lambda="auto", to each model </a:t>
              </a:r>
              <a:endParaRPr b="0" i="0" sz="2600" u="none" cap="none" strike="noStrike">
                <a:solidFill>
                  <a:srgbClr val="17161C"/>
                </a:solidFill>
                <a:latin typeface="Roboto"/>
                <a:ea typeface="Roboto"/>
                <a:cs typeface="Roboto"/>
                <a:sym typeface="Roboto"/>
              </a:endParaRPr>
            </a:p>
          </p:txBody>
        </p:sp>
      </p:grpSp>
      <p:grpSp>
        <p:nvGrpSpPr>
          <p:cNvPr id="541" name="Google Shape;541;p8"/>
          <p:cNvGrpSpPr/>
          <p:nvPr/>
        </p:nvGrpSpPr>
        <p:grpSpPr>
          <a:xfrm>
            <a:off x="1028700" y="7412288"/>
            <a:ext cx="7179525" cy="2501837"/>
            <a:chOff x="0" y="-9525"/>
            <a:chExt cx="9572700" cy="3335783"/>
          </a:xfrm>
        </p:grpSpPr>
        <p:sp>
          <p:nvSpPr>
            <p:cNvPr id="542" name="Google Shape;542;p8"/>
            <p:cNvSpPr txBox="1"/>
            <p:nvPr/>
          </p:nvSpPr>
          <p:spPr>
            <a:xfrm>
              <a:off x="0" y="-9525"/>
              <a:ext cx="7203000" cy="7497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599"/>
                <a:buFont typeface="Arial"/>
                <a:buNone/>
              </a:pPr>
              <a:r>
                <a:rPr b="0" i="0" lang="en-US" sz="3599" u="none" cap="none" strike="noStrike">
                  <a:solidFill>
                    <a:srgbClr val="17161C"/>
                  </a:solidFill>
                  <a:latin typeface="Arial"/>
                  <a:ea typeface="Arial"/>
                  <a:cs typeface="Arial"/>
                  <a:sym typeface="Arial"/>
                </a:rPr>
                <a:t>Testing Set</a:t>
              </a:r>
              <a:endParaRPr b="0" i="0" sz="1400" u="none" cap="none" strike="noStrike">
                <a:solidFill>
                  <a:srgbClr val="000000"/>
                </a:solidFill>
                <a:latin typeface="Arial"/>
                <a:ea typeface="Arial"/>
                <a:cs typeface="Arial"/>
                <a:sym typeface="Arial"/>
              </a:endParaRPr>
            </a:p>
          </p:txBody>
        </p:sp>
        <p:sp>
          <p:nvSpPr>
            <p:cNvPr id="543" name="Google Shape;543;p8"/>
            <p:cNvSpPr txBox="1"/>
            <p:nvPr/>
          </p:nvSpPr>
          <p:spPr>
            <a:xfrm>
              <a:off x="0" y="886658"/>
              <a:ext cx="9572700" cy="24396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1-year observations taken for original time series</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600"/>
                <a:buFont typeface="Arial"/>
                <a:buNone/>
              </a:pPr>
              <a:r>
                <a:t/>
              </a:r>
              <a:endParaRPr b="0" i="0" sz="2600" u="none" cap="none" strike="noStrike">
                <a:solidFill>
                  <a:srgbClr val="17161C"/>
                </a:solidFill>
                <a:latin typeface="Roboto"/>
                <a:ea typeface="Roboto"/>
                <a:cs typeface="Roboto"/>
                <a:sym typeface="Roboto"/>
              </a:endParaRPr>
            </a:p>
          </p:txBody>
        </p:sp>
      </p:grpSp>
      <p:pic>
        <p:nvPicPr>
          <p:cNvPr id="544" name="Google Shape;544;p8"/>
          <p:cNvPicPr preferRelativeResize="0"/>
          <p:nvPr/>
        </p:nvPicPr>
        <p:blipFill rotWithShape="1">
          <a:blip r:embed="rId5">
            <a:alphaModFix/>
          </a:blip>
          <a:srcRect b="0" l="0" r="0" t="0"/>
          <a:stretch/>
        </p:blipFill>
        <p:spPr>
          <a:xfrm>
            <a:off x="9153250" y="3279325"/>
            <a:ext cx="6199449" cy="4132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55FF"/>
        </a:solidFill>
      </p:bgPr>
    </p:bg>
    <p:spTree>
      <p:nvGrpSpPr>
        <p:cNvPr id="548" name="Shape 548"/>
        <p:cNvGrpSpPr/>
        <p:nvPr/>
      </p:nvGrpSpPr>
      <p:grpSpPr>
        <a:xfrm>
          <a:off x="0" y="0"/>
          <a:ext cx="0" cy="0"/>
          <a:chOff x="0" y="0"/>
          <a:chExt cx="0" cy="0"/>
        </a:xfrm>
      </p:grpSpPr>
      <p:pic>
        <p:nvPicPr>
          <p:cNvPr id="549" name="Google Shape;549;p9"/>
          <p:cNvPicPr preferRelativeResize="0"/>
          <p:nvPr/>
        </p:nvPicPr>
        <p:blipFill rotWithShape="1">
          <a:blip r:embed="rId3">
            <a:alphaModFix/>
          </a:blip>
          <a:srcRect b="0" l="0" r="0" t="0"/>
          <a:stretch/>
        </p:blipFill>
        <p:spPr>
          <a:xfrm rot="5400000">
            <a:off x="743502" y="825081"/>
            <a:ext cx="1892551" cy="3379556"/>
          </a:xfrm>
          <a:prstGeom prst="rect">
            <a:avLst/>
          </a:prstGeom>
          <a:noFill/>
          <a:ln>
            <a:noFill/>
          </a:ln>
        </p:spPr>
      </p:pic>
      <p:pic>
        <p:nvPicPr>
          <p:cNvPr id="550" name="Google Shape;550;p9"/>
          <p:cNvPicPr preferRelativeResize="0"/>
          <p:nvPr/>
        </p:nvPicPr>
        <p:blipFill rotWithShape="1">
          <a:blip r:embed="rId4">
            <a:alphaModFix/>
          </a:blip>
          <a:srcRect b="0" l="0" r="0" t="0"/>
          <a:stretch/>
        </p:blipFill>
        <p:spPr>
          <a:xfrm rot="-5400000">
            <a:off x="1230361" y="1137058"/>
            <a:ext cx="3095939" cy="2879223"/>
          </a:xfrm>
          <a:prstGeom prst="rect">
            <a:avLst/>
          </a:prstGeom>
          <a:noFill/>
          <a:ln>
            <a:noFill/>
          </a:ln>
        </p:spPr>
      </p:pic>
      <p:pic>
        <p:nvPicPr>
          <p:cNvPr id="551" name="Google Shape;551;p9"/>
          <p:cNvPicPr preferRelativeResize="0"/>
          <p:nvPr/>
        </p:nvPicPr>
        <p:blipFill rotWithShape="1">
          <a:blip r:embed="rId4">
            <a:alphaModFix/>
          </a:blip>
          <a:srcRect b="0" l="0" r="0" t="0"/>
          <a:stretch/>
        </p:blipFill>
        <p:spPr>
          <a:xfrm rot="-5400000">
            <a:off x="4631660" y="1137058"/>
            <a:ext cx="3095939" cy="2879223"/>
          </a:xfrm>
          <a:prstGeom prst="rect">
            <a:avLst/>
          </a:prstGeom>
          <a:noFill/>
          <a:ln>
            <a:noFill/>
          </a:ln>
        </p:spPr>
      </p:pic>
      <p:sp>
        <p:nvSpPr>
          <p:cNvPr id="552" name="Google Shape;552;p9"/>
          <p:cNvSpPr/>
          <p:nvPr/>
        </p:nvSpPr>
        <p:spPr>
          <a:xfrm rot="-5400000">
            <a:off x="7212243" y="1410372"/>
            <a:ext cx="701262" cy="734720"/>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
          <p:cNvSpPr/>
          <p:nvPr/>
        </p:nvSpPr>
        <p:spPr>
          <a:xfrm>
            <a:off x="9144000" y="-40275"/>
            <a:ext cx="7645800" cy="10294200"/>
          </a:xfrm>
          <a:prstGeom prst="rect">
            <a:avLst/>
          </a:prstGeom>
          <a:solidFill>
            <a:srgbClr val="F7F4FA"/>
          </a:solidFill>
          <a:ln>
            <a:noFill/>
          </a:ln>
        </p:spPr>
        <p:txBody>
          <a:bodyPr anchorCtr="0" anchor="ctr"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Boston Centerman - Patrice Bergeron passed 5/6 tests</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419100" lvl="0" marL="457200" marR="0" rtl="0" algn="l">
              <a:lnSpc>
                <a:spcPct val="10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Boston Defenseman - Zdeno Chara</a:t>
            </a:r>
            <a:endParaRPr b="0" i="0" sz="3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passed 4/6 tests</a:t>
            </a:r>
            <a:endParaRPr b="0" i="0" sz="3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419100" lvl="0" marL="457200" marR="0" rtl="0" algn="l">
              <a:lnSpc>
                <a:spcPct val="10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Toronto Centerman - John Tavares passed 4/6 tests</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419100" lvl="0" marL="457200" marR="0" rtl="0" algn="l">
              <a:lnSpc>
                <a:spcPct val="10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Toronto Defenseman - Morgan Reilly passed 3/6 tests</a:t>
            </a:r>
            <a:endParaRPr b="0" i="0" sz="3000" u="none" cap="none" strike="noStrike">
              <a:solidFill>
                <a:srgbClr val="000000"/>
              </a:solidFill>
              <a:latin typeface="Arial"/>
              <a:ea typeface="Arial"/>
              <a:cs typeface="Arial"/>
              <a:sym typeface="Arial"/>
            </a:endParaRPr>
          </a:p>
        </p:txBody>
      </p:sp>
      <p:pic>
        <p:nvPicPr>
          <p:cNvPr id="554" name="Google Shape;554;p9"/>
          <p:cNvPicPr preferRelativeResize="0"/>
          <p:nvPr/>
        </p:nvPicPr>
        <p:blipFill rotWithShape="1">
          <a:blip r:embed="rId5">
            <a:alphaModFix/>
          </a:blip>
          <a:srcRect b="0" l="0" r="0" t="0"/>
          <a:stretch/>
        </p:blipFill>
        <p:spPr>
          <a:xfrm>
            <a:off x="17002191" y="8881635"/>
            <a:ext cx="257109" cy="376665"/>
          </a:xfrm>
          <a:prstGeom prst="rect">
            <a:avLst/>
          </a:prstGeom>
          <a:noFill/>
          <a:ln>
            <a:noFill/>
          </a:ln>
        </p:spPr>
      </p:pic>
      <p:grpSp>
        <p:nvGrpSpPr>
          <p:cNvPr id="555" name="Google Shape;555;p9"/>
          <p:cNvGrpSpPr/>
          <p:nvPr/>
        </p:nvGrpSpPr>
        <p:grpSpPr>
          <a:xfrm>
            <a:off x="1292100" y="4617425"/>
            <a:ext cx="7400474" cy="1124760"/>
            <a:chOff x="869564" y="-9516"/>
            <a:chExt cx="9867300" cy="1499679"/>
          </a:xfrm>
        </p:grpSpPr>
        <p:sp>
          <p:nvSpPr>
            <p:cNvPr id="556" name="Google Shape;556;p9"/>
            <p:cNvSpPr txBox="1"/>
            <p:nvPr/>
          </p:nvSpPr>
          <p:spPr>
            <a:xfrm>
              <a:off x="869564" y="-9516"/>
              <a:ext cx="9867300" cy="7497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chemeClr val="dk1"/>
                </a:buClr>
                <a:buSzPts val="3599"/>
                <a:buFont typeface="Arial"/>
                <a:buNone/>
              </a:pPr>
              <a:r>
                <a:rPr b="1" i="0" lang="en-US" sz="5600" u="none" cap="none" strike="noStrike">
                  <a:solidFill>
                    <a:srgbClr val="FFFFFF"/>
                  </a:solidFill>
                  <a:latin typeface="Arial"/>
                  <a:ea typeface="Arial"/>
                  <a:cs typeface="Arial"/>
                  <a:sym typeface="Arial"/>
                </a:rPr>
                <a:t>Tests of Non-linearity</a:t>
              </a:r>
              <a:endParaRPr b="1" i="0" sz="5600" u="none" cap="none" strike="noStrike">
                <a:solidFill>
                  <a:srgbClr val="FFFFFF"/>
                </a:solidFill>
                <a:latin typeface="Arial"/>
                <a:ea typeface="Arial"/>
                <a:cs typeface="Arial"/>
                <a:sym typeface="Arial"/>
              </a:endParaRPr>
            </a:p>
            <a:p>
              <a:pPr indent="0" lvl="0" marL="0" marR="0" rtl="0" algn="l">
                <a:lnSpc>
                  <a:spcPct val="120005"/>
                </a:lnSpc>
                <a:spcBef>
                  <a:spcPts val="0"/>
                </a:spcBef>
                <a:spcAft>
                  <a:spcPts val="0"/>
                </a:spcAft>
                <a:buClr>
                  <a:srgbClr val="000000"/>
                </a:buClr>
                <a:buSzPts val="3599"/>
                <a:buFont typeface="Arial"/>
                <a:buNone/>
              </a:pPr>
              <a:r>
                <a:t/>
              </a:r>
              <a:endParaRPr b="1" i="0" sz="5600" u="none" cap="none" strike="noStrike">
                <a:solidFill>
                  <a:srgbClr val="FFFFFF"/>
                </a:solidFill>
                <a:latin typeface="Arial"/>
                <a:ea typeface="Arial"/>
                <a:cs typeface="Arial"/>
                <a:sym typeface="Arial"/>
              </a:endParaRPr>
            </a:p>
          </p:txBody>
        </p:sp>
        <p:sp>
          <p:nvSpPr>
            <p:cNvPr id="557" name="Google Shape;557;p9"/>
            <p:cNvSpPr txBox="1"/>
            <p:nvPr/>
          </p:nvSpPr>
          <p:spPr>
            <a:xfrm>
              <a:off x="1174367" y="903363"/>
              <a:ext cx="9541500" cy="5868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Clr>
                  <a:srgbClr val="000000"/>
                </a:buClr>
                <a:buSzPts val="2599"/>
                <a:buFont typeface="Arial"/>
                <a:buNone/>
              </a:pPr>
              <a:r>
                <a:t/>
              </a:r>
              <a:endParaRPr b="0" i="0" sz="1400" u="none" cap="none" strike="noStrike">
                <a:solidFill>
                  <a:srgbClr val="000000"/>
                </a:solidFill>
                <a:latin typeface="Arial"/>
                <a:ea typeface="Arial"/>
                <a:cs typeface="Arial"/>
                <a:sym typeface="Arial"/>
              </a:endParaRPr>
            </a:p>
          </p:txBody>
        </p:sp>
      </p:grpSp>
      <p:pic>
        <p:nvPicPr>
          <p:cNvPr id="558" name="Google Shape;558;p9"/>
          <p:cNvPicPr preferRelativeResize="0"/>
          <p:nvPr/>
        </p:nvPicPr>
        <p:blipFill rotWithShape="1">
          <a:blip r:embed="rId6">
            <a:alphaModFix/>
          </a:blip>
          <a:srcRect b="0" l="0" r="0" t="0"/>
          <a:stretch/>
        </p:blipFill>
        <p:spPr>
          <a:xfrm>
            <a:off x="1338725" y="5891296"/>
            <a:ext cx="6284575" cy="41469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55FF"/>
        </a:solidFill>
      </p:bgPr>
    </p:bg>
    <p:spTree>
      <p:nvGrpSpPr>
        <p:cNvPr id="562" name="Shape 562"/>
        <p:cNvGrpSpPr/>
        <p:nvPr/>
      </p:nvGrpSpPr>
      <p:grpSpPr>
        <a:xfrm>
          <a:off x="0" y="0"/>
          <a:ext cx="0" cy="0"/>
          <a:chOff x="0" y="0"/>
          <a:chExt cx="0" cy="0"/>
        </a:xfrm>
      </p:grpSpPr>
      <p:pic>
        <p:nvPicPr>
          <p:cNvPr id="563" name="Google Shape;563;g7ac2a4d293_0_9"/>
          <p:cNvPicPr preferRelativeResize="0"/>
          <p:nvPr/>
        </p:nvPicPr>
        <p:blipFill rotWithShape="1">
          <a:blip r:embed="rId3">
            <a:alphaModFix/>
          </a:blip>
          <a:srcRect b="0" l="0" r="0" t="0"/>
          <a:stretch/>
        </p:blipFill>
        <p:spPr>
          <a:xfrm rot="5400000">
            <a:off x="743502" y="825081"/>
            <a:ext cx="1892551" cy="3379556"/>
          </a:xfrm>
          <a:prstGeom prst="rect">
            <a:avLst/>
          </a:prstGeom>
          <a:noFill/>
          <a:ln>
            <a:noFill/>
          </a:ln>
        </p:spPr>
      </p:pic>
      <p:pic>
        <p:nvPicPr>
          <p:cNvPr id="564" name="Google Shape;564;g7ac2a4d293_0_9"/>
          <p:cNvPicPr preferRelativeResize="0"/>
          <p:nvPr/>
        </p:nvPicPr>
        <p:blipFill rotWithShape="1">
          <a:blip r:embed="rId4">
            <a:alphaModFix/>
          </a:blip>
          <a:srcRect b="0" l="0" r="0" t="0"/>
          <a:stretch/>
        </p:blipFill>
        <p:spPr>
          <a:xfrm rot="-5400000">
            <a:off x="1230361" y="1137058"/>
            <a:ext cx="3095939" cy="2879223"/>
          </a:xfrm>
          <a:prstGeom prst="rect">
            <a:avLst/>
          </a:prstGeom>
          <a:noFill/>
          <a:ln>
            <a:noFill/>
          </a:ln>
        </p:spPr>
      </p:pic>
      <p:pic>
        <p:nvPicPr>
          <p:cNvPr id="565" name="Google Shape;565;g7ac2a4d293_0_9"/>
          <p:cNvPicPr preferRelativeResize="0"/>
          <p:nvPr/>
        </p:nvPicPr>
        <p:blipFill rotWithShape="1">
          <a:blip r:embed="rId4">
            <a:alphaModFix/>
          </a:blip>
          <a:srcRect b="0" l="0" r="0" t="0"/>
          <a:stretch/>
        </p:blipFill>
        <p:spPr>
          <a:xfrm rot="-5400000">
            <a:off x="4631660" y="1137058"/>
            <a:ext cx="3095939" cy="2879223"/>
          </a:xfrm>
          <a:prstGeom prst="rect">
            <a:avLst/>
          </a:prstGeom>
          <a:noFill/>
          <a:ln>
            <a:noFill/>
          </a:ln>
        </p:spPr>
      </p:pic>
      <p:sp>
        <p:nvSpPr>
          <p:cNvPr id="566" name="Google Shape;566;g7ac2a4d293_0_9"/>
          <p:cNvSpPr/>
          <p:nvPr/>
        </p:nvSpPr>
        <p:spPr>
          <a:xfrm rot="-5400000">
            <a:off x="7212556" y="1396946"/>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7" name="Google Shape;567;g7ac2a4d293_0_9"/>
          <p:cNvPicPr preferRelativeResize="0"/>
          <p:nvPr/>
        </p:nvPicPr>
        <p:blipFill rotWithShape="1">
          <a:blip r:embed="rId5">
            <a:alphaModFix/>
          </a:blip>
          <a:srcRect b="0" l="0" r="0" t="0"/>
          <a:stretch/>
        </p:blipFill>
        <p:spPr>
          <a:xfrm>
            <a:off x="17002191" y="8881635"/>
            <a:ext cx="257109" cy="376665"/>
          </a:xfrm>
          <a:prstGeom prst="rect">
            <a:avLst/>
          </a:prstGeom>
          <a:noFill/>
          <a:ln>
            <a:noFill/>
          </a:ln>
        </p:spPr>
      </p:pic>
      <p:grpSp>
        <p:nvGrpSpPr>
          <p:cNvPr id="568" name="Google Shape;568;g7ac2a4d293_0_9"/>
          <p:cNvGrpSpPr/>
          <p:nvPr/>
        </p:nvGrpSpPr>
        <p:grpSpPr>
          <a:xfrm>
            <a:off x="952500" y="4272000"/>
            <a:ext cx="7740000" cy="1470184"/>
            <a:chOff x="416764" y="-470083"/>
            <a:chExt cx="10320000" cy="1960246"/>
          </a:xfrm>
        </p:grpSpPr>
        <p:sp>
          <p:nvSpPr>
            <p:cNvPr id="569" name="Google Shape;569;g7ac2a4d293_0_9"/>
            <p:cNvSpPr txBox="1"/>
            <p:nvPr/>
          </p:nvSpPr>
          <p:spPr>
            <a:xfrm>
              <a:off x="416764" y="-470083"/>
              <a:ext cx="10320000" cy="12102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chemeClr val="dk1"/>
                </a:buClr>
                <a:buSzPts val="1100"/>
                <a:buFont typeface="Arial"/>
                <a:buNone/>
              </a:pPr>
              <a:r>
                <a:rPr b="1" i="0" lang="en-US" sz="5600" u="none" cap="none" strike="noStrike">
                  <a:solidFill>
                    <a:srgbClr val="FFFFFF"/>
                  </a:solidFill>
                  <a:latin typeface="Arial"/>
                  <a:ea typeface="Arial"/>
                  <a:cs typeface="Arial"/>
                  <a:sym typeface="Arial"/>
                </a:rPr>
                <a:t>Entropy-conscious accuracy comparisons</a:t>
              </a:r>
              <a:endParaRPr b="1" i="0" sz="5600" u="none" cap="none" strike="noStrike">
                <a:solidFill>
                  <a:srgbClr val="FFFFFF"/>
                </a:solidFill>
                <a:latin typeface="Arial"/>
                <a:ea typeface="Arial"/>
                <a:cs typeface="Arial"/>
                <a:sym typeface="Arial"/>
              </a:endParaRPr>
            </a:p>
          </p:txBody>
        </p:sp>
        <p:sp>
          <p:nvSpPr>
            <p:cNvPr id="570" name="Google Shape;570;g7ac2a4d293_0_9"/>
            <p:cNvSpPr txBox="1"/>
            <p:nvPr/>
          </p:nvSpPr>
          <p:spPr>
            <a:xfrm>
              <a:off x="1174367" y="903363"/>
              <a:ext cx="9541500" cy="586800"/>
            </a:xfrm>
            <a:prstGeom prst="rect">
              <a:avLst/>
            </a:prstGeom>
            <a:noFill/>
            <a:ln>
              <a:noFill/>
            </a:ln>
          </p:spPr>
          <p:txBody>
            <a:bodyPr anchorCtr="0" anchor="t" bIns="0" lIns="0" spcFirstLastPara="1" rIns="0" wrap="square" tIns="0">
              <a:noAutofit/>
            </a:bodyPr>
            <a:lstStyle/>
            <a:p>
              <a:pPr indent="0" lvl="0" marL="0" marR="0" rtl="0" algn="l">
                <a:lnSpc>
                  <a:spcPct val="140015"/>
                </a:lnSpc>
                <a:spcBef>
                  <a:spcPts val="0"/>
                </a:spcBef>
                <a:spcAft>
                  <a:spcPts val="0"/>
                </a:spcAft>
                <a:buClr>
                  <a:srgbClr val="000000"/>
                </a:buClr>
                <a:buSzPts val="2599"/>
                <a:buFont typeface="Arial"/>
                <a:buNone/>
              </a:pPr>
              <a:r>
                <a:t/>
              </a:r>
              <a:endParaRPr b="0" i="0" sz="1400" u="none" cap="none" strike="noStrike">
                <a:solidFill>
                  <a:srgbClr val="000000"/>
                </a:solidFill>
                <a:latin typeface="Arial"/>
                <a:ea typeface="Arial"/>
                <a:cs typeface="Arial"/>
                <a:sym typeface="Arial"/>
              </a:endParaRPr>
            </a:p>
          </p:txBody>
        </p:sp>
      </p:grpSp>
      <p:pic>
        <p:nvPicPr>
          <p:cNvPr id="571" name="Google Shape;571;g7ac2a4d293_0_9"/>
          <p:cNvPicPr preferRelativeResize="0"/>
          <p:nvPr/>
        </p:nvPicPr>
        <p:blipFill rotWithShape="1">
          <a:blip r:embed="rId6">
            <a:alphaModFix/>
          </a:blip>
          <a:srcRect b="0" l="0" r="0" t="0"/>
          <a:stretch/>
        </p:blipFill>
        <p:spPr>
          <a:xfrm>
            <a:off x="9254475" y="1568563"/>
            <a:ext cx="8004816" cy="77941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g7ac2a4d293_1_16"/>
          <p:cNvSpPr/>
          <p:nvPr/>
        </p:nvSpPr>
        <p:spPr>
          <a:xfrm>
            <a:off x="0" y="-40282"/>
            <a:ext cx="122889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7ac2a4d293_1_16"/>
          <p:cNvSpPr/>
          <p:nvPr/>
        </p:nvSpPr>
        <p:spPr>
          <a:xfrm rot="10800000">
            <a:off x="12450000" y="-80564"/>
            <a:ext cx="5838000" cy="10287000"/>
          </a:xfrm>
          <a:prstGeom prst="rect">
            <a:avLst/>
          </a:pr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7ac2a4d293_1_16"/>
          <p:cNvSpPr/>
          <p:nvPr/>
        </p:nvSpPr>
        <p:spPr>
          <a:xfrm rot="10800000">
            <a:off x="190298" y="151751"/>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 name="Google Shape;122;g7ac2a4d293_1_16"/>
          <p:cNvPicPr preferRelativeResize="0"/>
          <p:nvPr/>
        </p:nvPicPr>
        <p:blipFill rotWithShape="1">
          <a:blip r:embed="rId3">
            <a:alphaModFix/>
          </a:blip>
          <a:srcRect b="0" l="0" r="0" t="0"/>
          <a:stretch/>
        </p:blipFill>
        <p:spPr>
          <a:xfrm>
            <a:off x="10335965" y="6914788"/>
            <a:ext cx="1892551" cy="3379556"/>
          </a:xfrm>
          <a:prstGeom prst="rect">
            <a:avLst/>
          </a:prstGeom>
          <a:noFill/>
          <a:ln>
            <a:noFill/>
          </a:ln>
        </p:spPr>
      </p:pic>
      <p:pic>
        <p:nvPicPr>
          <p:cNvPr id="123" name="Google Shape;123;g7ac2a4d293_1_16"/>
          <p:cNvPicPr preferRelativeResize="0"/>
          <p:nvPr/>
        </p:nvPicPr>
        <p:blipFill rotWithShape="1">
          <a:blip r:embed="rId4">
            <a:alphaModFix/>
          </a:blip>
          <a:srcRect b="0" l="10172" r="31527" t="99"/>
          <a:stretch/>
        </p:blipFill>
        <p:spPr>
          <a:xfrm>
            <a:off x="12450000" y="3409625"/>
            <a:ext cx="5838001" cy="6855725"/>
          </a:xfrm>
          <a:prstGeom prst="rect">
            <a:avLst/>
          </a:prstGeom>
          <a:noFill/>
          <a:ln>
            <a:noFill/>
          </a:ln>
        </p:spPr>
      </p:pic>
      <p:grpSp>
        <p:nvGrpSpPr>
          <p:cNvPr id="124" name="Google Shape;124;g7ac2a4d293_1_16"/>
          <p:cNvGrpSpPr/>
          <p:nvPr/>
        </p:nvGrpSpPr>
        <p:grpSpPr>
          <a:xfrm>
            <a:off x="1028700" y="1163127"/>
            <a:ext cx="8425350" cy="7216193"/>
            <a:chOff x="0" y="-9525"/>
            <a:chExt cx="11233800" cy="9621590"/>
          </a:xfrm>
        </p:grpSpPr>
        <p:sp>
          <p:nvSpPr>
            <p:cNvPr id="125" name="Google Shape;125;g7ac2a4d293_1_16"/>
            <p:cNvSpPr txBox="1"/>
            <p:nvPr/>
          </p:nvSpPr>
          <p:spPr>
            <a:xfrm>
              <a:off x="0" y="-9525"/>
              <a:ext cx="11233800" cy="1141500"/>
            </a:xfrm>
            <a:prstGeom prst="rect">
              <a:avLst/>
            </a:prstGeom>
            <a:noFill/>
            <a:ln>
              <a:noFill/>
            </a:ln>
          </p:spPr>
          <p:txBody>
            <a:bodyPr anchorCtr="0" anchor="t" bIns="0" lIns="0" spcFirstLastPara="1" rIns="0" wrap="square" tIns="0">
              <a:noAutofit/>
            </a:bodyPr>
            <a:lstStyle/>
            <a:p>
              <a:pPr indent="0" lvl="0" marL="0" marR="0" rtl="0" algn="l">
                <a:lnSpc>
                  <a:spcPct val="120010"/>
                </a:lnSpc>
                <a:spcBef>
                  <a:spcPts val="0"/>
                </a:spcBef>
                <a:spcAft>
                  <a:spcPts val="0"/>
                </a:spcAft>
                <a:buClr>
                  <a:srgbClr val="000000"/>
                </a:buClr>
                <a:buSzPts val="5607"/>
                <a:buFont typeface="Arial"/>
                <a:buNone/>
              </a:pPr>
              <a:r>
                <a:rPr b="0" i="0" lang="en-US" sz="5607" u="none" cap="none" strike="noStrike">
                  <a:solidFill>
                    <a:srgbClr val="17161C"/>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p:txBody>
        </p:sp>
        <p:sp>
          <p:nvSpPr>
            <p:cNvPr id="126" name="Google Shape;126;g7ac2a4d293_1_16"/>
            <p:cNvSpPr txBox="1"/>
            <p:nvPr/>
          </p:nvSpPr>
          <p:spPr>
            <a:xfrm>
              <a:off x="0" y="1235765"/>
              <a:ext cx="11233800" cy="8376300"/>
            </a:xfrm>
            <a:prstGeom prst="rect">
              <a:avLst/>
            </a:prstGeom>
            <a:noFill/>
            <a:ln>
              <a:noFill/>
            </a:ln>
          </p:spPr>
          <p:txBody>
            <a:bodyPr anchorCtr="0" anchor="t" bIns="0" lIns="0" spcFirstLastPara="1" rIns="0" wrap="square" tIns="0">
              <a:noAutofit/>
            </a:bodyPr>
            <a:lstStyle/>
            <a:p>
              <a:pPr indent="0" lvl="0" marL="0" marR="0" rtl="0" algn="l">
                <a:lnSpc>
                  <a:spcPct val="139984"/>
                </a:lnSpc>
                <a:spcBef>
                  <a:spcPts val="0"/>
                </a:spcBef>
                <a:spcAft>
                  <a:spcPts val="0"/>
                </a:spcAft>
                <a:buClr>
                  <a:srgbClr val="000000"/>
                </a:buClr>
                <a:buSzPts val="2651"/>
                <a:buFont typeface="Arial"/>
                <a:buNone/>
              </a:pPr>
              <a:r>
                <a:rPr b="0" i="0" lang="en-US" sz="2651" u="none" cap="none" strike="noStrike">
                  <a:solidFill>
                    <a:srgbClr val="17161C"/>
                  </a:solidFill>
                  <a:latin typeface="Roboto"/>
                  <a:ea typeface="Roboto"/>
                  <a:cs typeface="Roboto"/>
                  <a:sym typeface="Roboto"/>
                </a:rPr>
                <a:t>Team with more points during season is ranked higher</a:t>
              </a:r>
              <a:endParaRPr b="0" i="0" sz="1400" u="none" cap="none" strike="noStrike">
                <a:solidFill>
                  <a:srgbClr val="000000"/>
                </a:solidFill>
                <a:latin typeface="Arial"/>
                <a:ea typeface="Arial"/>
                <a:cs typeface="Arial"/>
                <a:sym typeface="Arial"/>
              </a:endParaRPr>
            </a:p>
            <a:p>
              <a:pPr indent="0" lvl="0" marL="0" marR="0" rtl="0" algn="l">
                <a:lnSpc>
                  <a:spcPct val="139984"/>
                </a:lnSpc>
                <a:spcBef>
                  <a:spcPts val="0"/>
                </a:spcBef>
                <a:spcAft>
                  <a:spcPts val="0"/>
                </a:spcAft>
                <a:buClr>
                  <a:srgbClr val="000000"/>
                </a:buClr>
                <a:buSzPts val="2651"/>
                <a:buFont typeface="Arial"/>
                <a:buNone/>
              </a:pPr>
              <a:r>
                <a:t/>
              </a:r>
              <a:endParaRPr b="0" i="0" sz="2651" u="none" cap="none" strike="noStrike">
                <a:solidFill>
                  <a:srgbClr val="17161C"/>
                </a:solidFill>
                <a:latin typeface="Roboto"/>
                <a:ea typeface="Roboto"/>
                <a:cs typeface="Roboto"/>
                <a:sym typeface="Roboto"/>
              </a:endParaRPr>
            </a:p>
            <a:p>
              <a:pPr indent="0" lvl="0" marL="0" marR="0" rtl="0" algn="l">
                <a:lnSpc>
                  <a:spcPct val="139984"/>
                </a:lnSpc>
                <a:spcBef>
                  <a:spcPts val="0"/>
                </a:spcBef>
                <a:spcAft>
                  <a:spcPts val="0"/>
                </a:spcAft>
                <a:buClr>
                  <a:srgbClr val="000000"/>
                </a:buClr>
                <a:buSzPts val="2651"/>
                <a:buFont typeface="Arial"/>
                <a:buNone/>
              </a:pPr>
              <a:r>
                <a:rPr b="0" i="0" lang="en-US" sz="2651" u="none" cap="none" strike="noStrike">
                  <a:solidFill>
                    <a:srgbClr val="17161C"/>
                  </a:solidFill>
                  <a:latin typeface="Roboto"/>
                  <a:ea typeface="Roboto"/>
                  <a:cs typeface="Roboto"/>
                  <a:sym typeface="Roboto"/>
                </a:rPr>
                <a:t>Predicting the number of points a team will accrue in a season is hard</a:t>
              </a:r>
              <a:endParaRPr b="0" i="0" sz="1400" u="none" cap="none" strike="noStrike">
                <a:solidFill>
                  <a:srgbClr val="000000"/>
                </a:solidFill>
                <a:latin typeface="Arial"/>
                <a:ea typeface="Arial"/>
                <a:cs typeface="Arial"/>
                <a:sym typeface="Arial"/>
              </a:endParaRPr>
            </a:p>
            <a:p>
              <a:pPr indent="0" lvl="0" marL="0" marR="0" rtl="0" algn="l">
                <a:lnSpc>
                  <a:spcPct val="139984"/>
                </a:lnSpc>
                <a:spcBef>
                  <a:spcPts val="0"/>
                </a:spcBef>
                <a:spcAft>
                  <a:spcPts val="0"/>
                </a:spcAft>
                <a:buClr>
                  <a:srgbClr val="000000"/>
                </a:buClr>
                <a:buSzPts val="2651"/>
                <a:buFont typeface="Arial"/>
                <a:buNone/>
              </a:pPr>
              <a:r>
                <a:t/>
              </a:r>
              <a:endParaRPr b="0" i="0" sz="2651" u="none" cap="none" strike="noStrike">
                <a:solidFill>
                  <a:srgbClr val="17161C"/>
                </a:solidFill>
                <a:latin typeface="Roboto"/>
                <a:ea typeface="Roboto"/>
                <a:cs typeface="Roboto"/>
                <a:sym typeface="Roboto"/>
              </a:endParaRPr>
            </a:p>
            <a:p>
              <a:pPr indent="0" lvl="0" marL="0" marR="0" rtl="0" algn="l">
                <a:lnSpc>
                  <a:spcPct val="139984"/>
                </a:lnSpc>
                <a:spcBef>
                  <a:spcPts val="0"/>
                </a:spcBef>
                <a:spcAft>
                  <a:spcPts val="0"/>
                </a:spcAft>
                <a:buClr>
                  <a:srgbClr val="000000"/>
                </a:buClr>
                <a:buSzPts val="2651"/>
                <a:buFont typeface="Arial"/>
                <a:buNone/>
              </a:pPr>
              <a:r>
                <a:rPr b="0" i="0" lang="en-US" sz="2651" u="none" cap="none" strike="noStrike">
                  <a:solidFill>
                    <a:srgbClr val="17161C"/>
                  </a:solidFill>
                  <a:latin typeface="Roboto"/>
                  <a:ea typeface="Roboto"/>
                  <a:cs typeface="Roboto"/>
                  <a:sym typeface="Roboto"/>
                </a:rPr>
                <a:t>Dataset contains 57 quarters of Percentage Points for Boston Bruins</a:t>
              </a:r>
              <a:endParaRPr b="0" i="0" sz="1400" u="none" cap="none" strike="noStrike">
                <a:solidFill>
                  <a:srgbClr val="000000"/>
                </a:solidFill>
                <a:latin typeface="Arial"/>
                <a:ea typeface="Arial"/>
                <a:cs typeface="Arial"/>
                <a:sym typeface="Arial"/>
              </a:endParaRPr>
            </a:p>
            <a:p>
              <a:pPr indent="0" lvl="0" marL="0" marR="0" rtl="0" algn="l">
                <a:lnSpc>
                  <a:spcPct val="139984"/>
                </a:lnSpc>
                <a:spcBef>
                  <a:spcPts val="0"/>
                </a:spcBef>
                <a:spcAft>
                  <a:spcPts val="0"/>
                </a:spcAft>
                <a:buClr>
                  <a:srgbClr val="000000"/>
                </a:buClr>
                <a:buSzPts val="2651"/>
                <a:buFont typeface="Arial"/>
                <a:buNone/>
              </a:pPr>
              <a:r>
                <a:t/>
              </a:r>
              <a:endParaRPr b="0" i="0" sz="2651" u="none" cap="none" strike="noStrike">
                <a:solidFill>
                  <a:srgbClr val="17161C"/>
                </a:solidFill>
                <a:latin typeface="Roboto"/>
                <a:ea typeface="Roboto"/>
                <a:cs typeface="Roboto"/>
                <a:sym typeface="Roboto"/>
              </a:endParaRPr>
            </a:p>
            <a:p>
              <a:pPr indent="0" lvl="0" marL="0" marR="0" rtl="0" algn="l">
                <a:lnSpc>
                  <a:spcPct val="139984"/>
                </a:lnSpc>
                <a:spcBef>
                  <a:spcPts val="0"/>
                </a:spcBef>
                <a:spcAft>
                  <a:spcPts val="0"/>
                </a:spcAft>
                <a:buClr>
                  <a:srgbClr val="000000"/>
                </a:buClr>
                <a:buSzPts val="2651"/>
                <a:buFont typeface="Arial"/>
                <a:buNone/>
              </a:pPr>
              <a:r>
                <a:rPr b="0" i="0" lang="en-US" sz="2651" u="none" cap="none" strike="noStrike">
                  <a:solidFill>
                    <a:srgbClr val="17161C"/>
                  </a:solidFill>
                  <a:latin typeface="Roboto"/>
                  <a:ea typeface="Roboto"/>
                  <a:cs typeface="Roboto"/>
                  <a:sym typeface="Roboto"/>
                </a:rPr>
                <a:t>This project introduces fundamental model of predicting a team’s percentage points over the next quarter season without any regressors</a:t>
              </a:r>
              <a:endParaRPr b="0" i="0" sz="1400" u="none" cap="none" strike="noStrike">
                <a:solidFill>
                  <a:srgbClr val="000000"/>
                </a:solidFill>
                <a:latin typeface="Arial"/>
                <a:ea typeface="Arial"/>
                <a:cs typeface="Arial"/>
                <a:sym typeface="Arial"/>
              </a:endParaRPr>
            </a:p>
          </p:txBody>
        </p:sp>
      </p:grpSp>
      <p:grpSp>
        <p:nvGrpSpPr>
          <p:cNvPr id="127" name="Google Shape;127;g7ac2a4d293_1_16"/>
          <p:cNvGrpSpPr/>
          <p:nvPr/>
        </p:nvGrpSpPr>
        <p:grpSpPr>
          <a:xfrm>
            <a:off x="13652038" y="910573"/>
            <a:ext cx="4279950" cy="2420257"/>
            <a:chOff x="0" y="0"/>
            <a:chExt cx="5706600" cy="3227009"/>
          </a:xfrm>
        </p:grpSpPr>
        <p:sp>
          <p:nvSpPr>
            <p:cNvPr id="128" name="Google Shape;128;g7ac2a4d293_1_16"/>
            <p:cNvSpPr txBox="1"/>
            <p:nvPr/>
          </p:nvSpPr>
          <p:spPr>
            <a:xfrm>
              <a:off x="0" y="0"/>
              <a:ext cx="5706600" cy="1286400"/>
            </a:xfrm>
            <a:prstGeom prst="rect">
              <a:avLst/>
            </a:prstGeom>
            <a:noFill/>
            <a:ln>
              <a:noFill/>
            </a:ln>
          </p:spPr>
          <p:txBody>
            <a:bodyPr anchorCtr="0" anchor="t" bIns="0" lIns="0" spcFirstLastPara="1" rIns="0" wrap="square" tIns="0">
              <a:noAutofit/>
            </a:bodyPr>
            <a:lstStyle/>
            <a:p>
              <a:pPr indent="0" lvl="0" marL="0" marR="0" rtl="0" algn="r">
                <a:lnSpc>
                  <a:spcPct val="120000"/>
                </a:lnSpc>
                <a:spcBef>
                  <a:spcPts val="0"/>
                </a:spcBef>
                <a:spcAft>
                  <a:spcPts val="0"/>
                </a:spcAft>
                <a:buClr>
                  <a:srgbClr val="000000"/>
                </a:buClr>
                <a:buSzPts val="6400"/>
                <a:buFont typeface="Arial"/>
                <a:buNone/>
              </a:pPr>
              <a:r>
                <a:rPr b="0" i="0" lang="en-US" sz="6400" u="none" cap="none" strike="noStrike">
                  <a:solidFill>
                    <a:srgbClr val="F7F4FA"/>
                  </a:solidFill>
                  <a:latin typeface="Arial"/>
                  <a:ea typeface="Arial"/>
                  <a:cs typeface="Arial"/>
                  <a:sym typeface="Arial"/>
                </a:rPr>
                <a:t>Question 1</a:t>
              </a:r>
              <a:endParaRPr b="0" i="0" sz="1400" u="none" cap="none" strike="noStrike">
                <a:solidFill>
                  <a:srgbClr val="000000"/>
                </a:solidFill>
                <a:latin typeface="Arial"/>
                <a:ea typeface="Arial"/>
                <a:cs typeface="Arial"/>
                <a:sym typeface="Arial"/>
              </a:endParaRPr>
            </a:p>
          </p:txBody>
        </p:sp>
        <p:sp>
          <p:nvSpPr>
            <p:cNvPr id="129" name="Google Shape;129;g7ac2a4d293_1_16"/>
            <p:cNvSpPr txBox="1"/>
            <p:nvPr/>
          </p:nvSpPr>
          <p:spPr>
            <a:xfrm>
              <a:off x="0" y="1733909"/>
              <a:ext cx="5706600" cy="1493100"/>
            </a:xfrm>
            <a:prstGeom prst="rect">
              <a:avLst/>
            </a:prstGeom>
            <a:noFill/>
            <a:ln>
              <a:noFill/>
            </a:ln>
          </p:spPr>
          <p:txBody>
            <a:bodyPr anchorCtr="0" anchor="t" bIns="0" lIns="0" spcFirstLastPara="1" rIns="0" wrap="square" tIns="0">
              <a:noAutofit/>
            </a:bodyPr>
            <a:lstStyle/>
            <a:p>
              <a:pPr indent="0" lvl="0" marL="0" marR="0" rtl="0" algn="r">
                <a:lnSpc>
                  <a:spcPct val="140015"/>
                </a:lnSpc>
                <a:spcBef>
                  <a:spcPts val="0"/>
                </a:spcBef>
                <a:spcAft>
                  <a:spcPts val="0"/>
                </a:spcAft>
                <a:buClr>
                  <a:srgbClr val="000000"/>
                </a:buClr>
                <a:buSzPts val="2599"/>
                <a:buFont typeface="Arial"/>
                <a:buNone/>
              </a:pPr>
              <a:r>
                <a:rPr b="0" i="0" lang="en-US" sz="2599" u="none" cap="none" strike="noStrike">
                  <a:solidFill>
                    <a:srgbClr val="F7F4FA"/>
                  </a:solidFill>
                  <a:latin typeface="Roboto"/>
                  <a:ea typeface="Roboto"/>
                  <a:cs typeface="Roboto"/>
                  <a:sym typeface="Roboto"/>
                </a:rPr>
                <a:t>The future of the Boston Bruins is…?!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75" name="Shape 575"/>
        <p:cNvGrpSpPr/>
        <p:nvPr/>
      </p:nvGrpSpPr>
      <p:grpSpPr>
        <a:xfrm>
          <a:off x="0" y="0"/>
          <a:ext cx="0" cy="0"/>
          <a:chOff x="0" y="0"/>
          <a:chExt cx="0" cy="0"/>
        </a:xfrm>
      </p:grpSpPr>
      <p:sp>
        <p:nvSpPr>
          <p:cNvPr id="576" name="Google Shape;576;g6c2f245211_1_6"/>
          <p:cNvSpPr/>
          <p:nvPr/>
        </p:nvSpPr>
        <p:spPr>
          <a:xfrm>
            <a:off x="4634538" y="-23700"/>
            <a:ext cx="8939400" cy="103344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7" name="Google Shape;577;g6c2f245211_1_6"/>
          <p:cNvPicPr preferRelativeResize="0"/>
          <p:nvPr/>
        </p:nvPicPr>
        <p:blipFill rotWithShape="1">
          <a:blip r:embed="rId3">
            <a:alphaModFix/>
          </a:blip>
          <a:srcRect b="0" l="0" r="0" t="0"/>
          <a:stretch/>
        </p:blipFill>
        <p:spPr>
          <a:xfrm rot="-5400000">
            <a:off x="1236888" y="840080"/>
            <a:ext cx="2220381" cy="2064954"/>
          </a:xfrm>
          <a:prstGeom prst="rect">
            <a:avLst/>
          </a:prstGeom>
          <a:noFill/>
          <a:ln>
            <a:noFill/>
          </a:ln>
        </p:spPr>
      </p:pic>
      <p:sp>
        <p:nvSpPr>
          <p:cNvPr id="578" name="Google Shape;578;g6c2f245211_1_6"/>
          <p:cNvSpPr/>
          <p:nvPr/>
        </p:nvSpPr>
        <p:spPr>
          <a:xfrm rot="-5400000">
            <a:off x="6643630" y="731597"/>
            <a:ext cx="686899"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9" name="Google Shape;579;g6c2f245211_1_6"/>
          <p:cNvPicPr preferRelativeResize="0"/>
          <p:nvPr/>
        </p:nvPicPr>
        <p:blipFill rotWithShape="1">
          <a:blip r:embed="rId4">
            <a:alphaModFix/>
          </a:blip>
          <a:srcRect b="0" l="0" r="0" t="0"/>
          <a:stretch/>
        </p:blipFill>
        <p:spPr>
          <a:xfrm>
            <a:off x="348925" y="2932850"/>
            <a:ext cx="3996291" cy="6646600"/>
          </a:xfrm>
          <a:prstGeom prst="rect">
            <a:avLst/>
          </a:prstGeom>
          <a:noFill/>
          <a:ln cap="flat" cmpd="sng" w="19050">
            <a:solidFill>
              <a:srgbClr val="2255FF"/>
            </a:solidFill>
            <a:prstDash val="solid"/>
            <a:round/>
            <a:headEnd len="sm" w="sm" type="none"/>
            <a:tailEnd len="sm" w="sm" type="none"/>
          </a:ln>
        </p:spPr>
      </p:pic>
      <p:sp>
        <p:nvSpPr>
          <p:cNvPr id="580" name="Google Shape;580;g6c2f245211_1_6"/>
          <p:cNvSpPr txBox="1"/>
          <p:nvPr/>
        </p:nvSpPr>
        <p:spPr>
          <a:xfrm>
            <a:off x="5670625" y="538650"/>
            <a:ext cx="4420800" cy="200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Georgia"/>
                <a:ea typeface="Georgia"/>
                <a:cs typeface="Georgia"/>
                <a:sym typeface="Georgia"/>
              </a:rPr>
              <a:t>18 ~ 20 </a:t>
            </a:r>
            <a:r>
              <a:rPr b="0" i="1" lang="en-US" sz="1800" u="none" cap="none" strike="noStrike">
                <a:solidFill>
                  <a:srgbClr val="000000"/>
                </a:solidFill>
                <a:latin typeface="Georgia"/>
                <a:ea typeface="Georgia"/>
                <a:cs typeface="Georgia"/>
                <a:sym typeface="Georgia"/>
              </a:rPr>
              <a:t>min per game</a:t>
            </a:r>
            <a:endParaRPr b="0" i="1" sz="18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rPr b="1" i="0" lang="en-US" sz="2400" u="sng" cap="none" strike="noStrike">
                <a:solidFill>
                  <a:schemeClr val="dk1"/>
                </a:solidFill>
                <a:latin typeface="Georgia"/>
                <a:ea typeface="Georgia"/>
                <a:cs typeface="Georgia"/>
                <a:sym typeface="Georgia"/>
              </a:rPr>
              <a:t>Estimated time on ice </a:t>
            </a:r>
            <a:endParaRPr b="1" i="0" sz="2400" u="sng" cap="none" strike="noStrike">
              <a:solidFill>
                <a:schemeClr val="dk1"/>
              </a:solidFill>
              <a:latin typeface="Georgia"/>
              <a:ea typeface="Georgia"/>
              <a:cs typeface="Georgia"/>
              <a:sym typeface="Georgia"/>
            </a:endParaRPr>
          </a:p>
        </p:txBody>
      </p:sp>
      <p:sp>
        <p:nvSpPr>
          <p:cNvPr id="581" name="Google Shape;581;g6c2f245211_1_6"/>
          <p:cNvSpPr/>
          <p:nvPr/>
        </p:nvSpPr>
        <p:spPr>
          <a:xfrm>
            <a:off x="482300" y="4926675"/>
            <a:ext cx="18252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6c2f245211_1_6"/>
          <p:cNvSpPr/>
          <p:nvPr/>
        </p:nvSpPr>
        <p:spPr>
          <a:xfrm>
            <a:off x="2489500" y="6091450"/>
            <a:ext cx="15873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6c2f245211_1_6"/>
          <p:cNvSpPr/>
          <p:nvPr/>
        </p:nvSpPr>
        <p:spPr>
          <a:xfrm>
            <a:off x="1190375" y="8976400"/>
            <a:ext cx="25176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4" name="Google Shape;584;g6c2f245211_1_6"/>
          <p:cNvPicPr preferRelativeResize="0"/>
          <p:nvPr/>
        </p:nvPicPr>
        <p:blipFill rotWithShape="1">
          <a:blip r:embed="rId5">
            <a:alphaModFix/>
          </a:blip>
          <a:srcRect b="0" l="0" r="0" t="0"/>
          <a:stretch/>
        </p:blipFill>
        <p:spPr>
          <a:xfrm>
            <a:off x="2623225" y="1313713"/>
            <a:ext cx="1319850" cy="1319850"/>
          </a:xfrm>
          <a:prstGeom prst="rect">
            <a:avLst/>
          </a:prstGeom>
          <a:noFill/>
          <a:ln>
            <a:noFill/>
          </a:ln>
        </p:spPr>
      </p:pic>
      <p:pic>
        <p:nvPicPr>
          <p:cNvPr id="585" name="Google Shape;585;g6c2f245211_1_6"/>
          <p:cNvPicPr preferRelativeResize="0"/>
          <p:nvPr/>
        </p:nvPicPr>
        <p:blipFill rotWithShape="1">
          <a:blip r:embed="rId6">
            <a:alphaModFix/>
          </a:blip>
          <a:srcRect b="26653" l="23597" r="31196" t="6190"/>
          <a:stretch/>
        </p:blipFill>
        <p:spPr>
          <a:xfrm>
            <a:off x="385850" y="825100"/>
            <a:ext cx="1940745" cy="2094926"/>
          </a:xfrm>
          <a:prstGeom prst="rect">
            <a:avLst/>
          </a:prstGeom>
          <a:noFill/>
          <a:ln>
            <a:noFill/>
          </a:ln>
        </p:spPr>
      </p:pic>
      <p:pic>
        <p:nvPicPr>
          <p:cNvPr id="586" name="Google Shape;586;g6c2f245211_1_6"/>
          <p:cNvPicPr preferRelativeResize="0"/>
          <p:nvPr/>
        </p:nvPicPr>
        <p:blipFill rotWithShape="1">
          <a:blip r:embed="rId7">
            <a:alphaModFix/>
          </a:blip>
          <a:srcRect b="0" l="0" r="0" t="0"/>
          <a:stretch/>
        </p:blipFill>
        <p:spPr>
          <a:xfrm>
            <a:off x="13726313" y="2373463"/>
            <a:ext cx="4409262" cy="3433369"/>
          </a:xfrm>
          <a:prstGeom prst="rect">
            <a:avLst/>
          </a:prstGeom>
          <a:noFill/>
          <a:ln>
            <a:noFill/>
          </a:ln>
        </p:spPr>
      </p:pic>
      <p:sp>
        <p:nvSpPr>
          <p:cNvPr id="587" name="Google Shape;587;g6c2f245211_1_6"/>
          <p:cNvSpPr/>
          <p:nvPr/>
        </p:nvSpPr>
        <p:spPr>
          <a:xfrm>
            <a:off x="14265425" y="345925"/>
            <a:ext cx="3311100" cy="967800"/>
          </a:xfrm>
          <a:prstGeom prst="round2DiagRect">
            <a:avLst>
              <a:gd fmla="val 16667" name="adj1"/>
              <a:gd fmla="val 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1" lang="en-US" sz="3000" u="none" cap="none" strike="noStrike">
                <a:solidFill>
                  <a:srgbClr val="FFFFFF"/>
                </a:solidFill>
                <a:latin typeface="Arial"/>
                <a:ea typeface="Arial"/>
                <a:cs typeface="Arial"/>
                <a:sym typeface="Arial"/>
              </a:rPr>
              <a:t>PERFORMANCE FORECAST</a:t>
            </a:r>
            <a:endParaRPr b="1" i="1" sz="3000" u="none" cap="none" strike="noStrike">
              <a:solidFill>
                <a:srgbClr val="FFFFFF"/>
              </a:solidFill>
              <a:latin typeface="Arial"/>
              <a:ea typeface="Arial"/>
              <a:cs typeface="Arial"/>
              <a:sym typeface="Arial"/>
            </a:endParaRPr>
          </a:p>
        </p:txBody>
      </p:sp>
      <p:sp>
        <p:nvSpPr>
          <p:cNvPr id="588" name="Google Shape;588;g6c2f245211_1_6"/>
          <p:cNvSpPr txBox="1"/>
          <p:nvPr/>
        </p:nvSpPr>
        <p:spPr>
          <a:xfrm>
            <a:off x="5530100" y="8323900"/>
            <a:ext cx="6615900" cy="80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FF0000"/>
                </a:solidFill>
                <a:latin typeface="Georgia"/>
                <a:ea typeface="Georgia"/>
                <a:cs typeface="Georgia"/>
                <a:sym typeface="Georgia"/>
              </a:rPr>
              <a:t>KEEP</a:t>
            </a:r>
            <a:r>
              <a:rPr b="1" i="0" lang="en-US" sz="3600" u="none" cap="none" strike="noStrike">
                <a:solidFill>
                  <a:schemeClr val="dk1"/>
                </a:solidFill>
                <a:latin typeface="Georgia"/>
                <a:ea typeface="Georgia"/>
                <a:cs typeface="Georgia"/>
                <a:sym typeface="Georgia"/>
              </a:rPr>
              <a:t> the same contract!</a:t>
            </a:r>
            <a:endParaRPr b="0" i="0" sz="3600" u="none" cap="none" strike="noStrike">
              <a:solidFill>
                <a:srgbClr val="000000"/>
              </a:solidFill>
              <a:latin typeface="Calibri"/>
              <a:ea typeface="Calibri"/>
              <a:cs typeface="Calibri"/>
              <a:sym typeface="Calibri"/>
            </a:endParaRPr>
          </a:p>
        </p:txBody>
      </p:sp>
      <p:pic>
        <p:nvPicPr>
          <p:cNvPr id="589" name="Google Shape;589;g6c2f245211_1_6"/>
          <p:cNvPicPr preferRelativeResize="0"/>
          <p:nvPr/>
        </p:nvPicPr>
        <p:blipFill rotWithShape="1">
          <a:blip r:embed="rId8">
            <a:alphaModFix/>
          </a:blip>
          <a:srcRect b="0" l="0" r="0" t="0"/>
          <a:stretch/>
        </p:blipFill>
        <p:spPr>
          <a:xfrm>
            <a:off x="4994642" y="2395650"/>
            <a:ext cx="8298722" cy="5910150"/>
          </a:xfrm>
          <a:prstGeom prst="rect">
            <a:avLst/>
          </a:prstGeom>
          <a:noFill/>
          <a:ln>
            <a:noFill/>
          </a:ln>
        </p:spPr>
      </p:pic>
      <p:pic>
        <p:nvPicPr>
          <p:cNvPr id="590" name="Google Shape;590;g6c2f245211_1_6"/>
          <p:cNvPicPr preferRelativeResize="0"/>
          <p:nvPr/>
        </p:nvPicPr>
        <p:blipFill rotWithShape="1">
          <a:blip r:embed="rId9">
            <a:alphaModFix/>
          </a:blip>
          <a:srcRect b="0" l="0" r="0" t="0"/>
          <a:stretch/>
        </p:blipFill>
        <p:spPr>
          <a:xfrm>
            <a:off x="13726352" y="5959224"/>
            <a:ext cx="4409250" cy="296639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4" name="Shape 594"/>
        <p:cNvGrpSpPr/>
        <p:nvPr/>
      </p:nvGrpSpPr>
      <p:grpSpPr>
        <a:xfrm>
          <a:off x="0" y="0"/>
          <a:ext cx="0" cy="0"/>
          <a:chOff x="0" y="0"/>
          <a:chExt cx="0" cy="0"/>
        </a:xfrm>
      </p:grpSpPr>
      <p:pic>
        <p:nvPicPr>
          <p:cNvPr id="595" name="Google Shape;595;g6c2f245211_1_31"/>
          <p:cNvPicPr preferRelativeResize="0"/>
          <p:nvPr/>
        </p:nvPicPr>
        <p:blipFill rotWithShape="1">
          <a:blip r:embed="rId3">
            <a:alphaModFix/>
          </a:blip>
          <a:srcRect b="0" l="0" r="0" t="0"/>
          <a:stretch/>
        </p:blipFill>
        <p:spPr>
          <a:xfrm>
            <a:off x="322975" y="2925088"/>
            <a:ext cx="4031600" cy="6709525"/>
          </a:xfrm>
          <a:prstGeom prst="rect">
            <a:avLst/>
          </a:prstGeom>
          <a:noFill/>
          <a:ln>
            <a:noFill/>
          </a:ln>
        </p:spPr>
      </p:pic>
      <p:sp>
        <p:nvSpPr>
          <p:cNvPr id="596" name="Google Shape;596;g6c2f245211_1_31"/>
          <p:cNvSpPr/>
          <p:nvPr/>
        </p:nvSpPr>
        <p:spPr>
          <a:xfrm>
            <a:off x="4634538" y="-23700"/>
            <a:ext cx="8939400" cy="103344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7" name="Google Shape;597;g6c2f245211_1_31"/>
          <p:cNvPicPr preferRelativeResize="0"/>
          <p:nvPr/>
        </p:nvPicPr>
        <p:blipFill rotWithShape="1">
          <a:blip r:embed="rId4">
            <a:alphaModFix/>
          </a:blip>
          <a:srcRect b="0" l="0" r="0" t="0"/>
          <a:stretch/>
        </p:blipFill>
        <p:spPr>
          <a:xfrm rot="-5400000">
            <a:off x="1236888" y="840080"/>
            <a:ext cx="2220381" cy="2064954"/>
          </a:xfrm>
          <a:prstGeom prst="rect">
            <a:avLst/>
          </a:prstGeom>
          <a:noFill/>
          <a:ln>
            <a:noFill/>
          </a:ln>
        </p:spPr>
      </p:pic>
      <p:sp>
        <p:nvSpPr>
          <p:cNvPr id="598" name="Google Shape;598;g6c2f245211_1_31"/>
          <p:cNvSpPr/>
          <p:nvPr/>
        </p:nvSpPr>
        <p:spPr>
          <a:xfrm rot="-5400000">
            <a:off x="6643630" y="731597"/>
            <a:ext cx="686899"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9" name="Google Shape;599;g6c2f245211_1_31"/>
          <p:cNvPicPr preferRelativeResize="0"/>
          <p:nvPr/>
        </p:nvPicPr>
        <p:blipFill rotWithShape="1">
          <a:blip r:embed="rId5">
            <a:alphaModFix/>
          </a:blip>
          <a:srcRect b="0" l="0" r="0" t="0"/>
          <a:stretch/>
        </p:blipFill>
        <p:spPr>
          <a:xfrm>
            <a:off x="17117566" y="8857935"/>
            <a:ext cx="257109" cy="376665"/>
          </a:xfrm>
          <a:prstGeom prst="rect">
            <a:avLst/>
          </a:prstGeom>
          <a:noFill/>
          <a:ln>
            <a:noFill/>
          </a:ln>
        </p:spPr>
      </p:pic>
      <p:sp>
        <p:nvSpPr>
          <p:cNvPr id="600" name="Google Shape;600;g6c2f245211_1_31"/>
          <p:cNvSpPr txBox="1"/>
          <p:nvPr/>
        </p:nvSpPr>
        <p:spPr>
          <a:xfrm>
            <a:off x="5670613" y="538650"/>
            <a:ext cx="4420800" cy="149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Georgia"/>
                <a:ea typeface="Georgia"/>
                <a:cs typeface="Georgia"/>
                <a:sym typeface="Georgia"/>
              </a:rPr>
              <a:t>22 ~ 24 </a:t>
            </a:r>
            <a:r>
              <a:rPr b="0" i="1" lang="en-US" sz="1800" u="none" cap="none" strike="noStrike">
                <a:solidFill>
                  <a:srgbClr val="000000"/>
                </a:solidFill>
                <a:latin typeface="Georgia"/>
                <a:ea typeface="Georgia"/>
                <a:cs typeface="Georgia"/>
                <a:sym typeface="Georgia"/>
              </a:rPr>
              <a:t>min per game</a:t>
            </a:r>
            <a:endParaRPr b="0" i="1" sz="18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rPr b="1" i="0" lang="en-US" sz="2400" u="sng" cap="none" strike="noStrike">
                <a:solidFill>
                  <a:schemeClr val="dk1"/>
                </a:solidFill>
                <a:latin typeface="Georgia"/>
                <a:ea typeface="Georgia"/>
                <a:cs typeface="Georgia"/>
                <a:sym typeface="Georgia"/>
              </a:rPr>
              <a:t>Estimated time on ice</a:t>
            </a:r>
            <a:endParaRPr b="1" i="0" sz="2400" u="sng"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sng"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t/>
            </a:r>
            <a:endParaRPr b="1" i="0" sz="2400" u="sng" cap="none" strike="noStrike">
              <a:solidFill>
                <a:srgbClr val="000000"/>
              </a:solidFill>
              <a:latin typeface="Georgia"/>
              <a:ea typeface="Georgia"/>
              <a:cs typeface="Georgia"/>
              <a:sym typeface="Georgia"/>
            </a:endParaRPr>
          </a:p>
        </p:txBody>
      </p:sp>
      <p:sp>
        <p:nvSpPr>
          <p:cNvPr id="601" name="Google Shape;601;g6c2f245211_1_31"/>
          <p:cNvSpPr/>
          <p:nvPr/>
        </p:nvSpPr>
        <p:spPr>
          <a:xfrm>
            <a:off x="466900" y="4878900"/>
            <a:ext cx="26634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6c2f245211_1_31"/>
          <p:cNvSpPr/>
          <p:nvPr/>
        </p:nvSpPr>
        <p:spPr>
          <a:xfrm>
            <a:off x="2516700" y="7277950"/>
            <a:ext cx="14265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6c2f245211_1_31"/>
          <p:cNvSpPr/>
          <p:nvPr/>
        </p:nvSpPr>
        <p:spPr>
          <a:xfrm>
            <a:off x="1078650" y="9234600"/>
            <a:ext cx="23934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4" name="Google Shape;604;g6c2f245211_1_31"/>
          <p:cNvPicPr preferRelativeResize="0"/>
          <p:nvPr/>
        </p:nvPicPr>
        <p:blipFill rotWithShape="1">
          <a:blip r:embed="rId6">
            <a:alphaModFix/>
          </a:blip>
          <a:srcRect b="0" l="0" r="0" t="0"/>
          <a:stretch/>
        </p:blipFill>
        <p:spPr>
          <a:xfrm>
            <a:off x="2623225" y="1313713"/>
            <a:ext cx="1319850" cy="1319850"/>
          </a:xfrm>
          <a:prstGeom prst="rect">
            <a:avLst/>
          </a:prstGeom>
          <a:noFill/>
          <a:ln>
            <a:noFill/>
          </a:ln>
        </p:spPr>
      </p:pic>
      <p:pic>
        <p:nvPicPr>
          <p:cNvPr id="605" name="Google Shape;605;g6c2f245211_1_31"/>
          <p:cNvPicPr preferRelativeResize="0"/>
          <p:nvPr/>
        </p:nvPicPr>
        <p:blipFill rotWithShape="1">
          <a:blip r:embed="rId7">
            <a:alphaModFix/>
          </a:blip>
          <a:srcRect b="0" l="159" r="159" t="0"/>
          <a:stretch/>
        </p:blipFill>
        <p:spPr>
          <a:xfrm>
            <a:off x="4939763" y="2461475"/>
            <a:ext cx="8246149" cy="5598421"/>
          </a:xfrm>
          <a:prstGeom prst="rect">
            <a:avLst/>
          </a:prstGeom>
          <a:noFill/>
          <a:ln>
            <a:noFill/>
          </a:ln>
        </p:spPr>
      </p:pic>
      <p:pic>
        <p:nvPicPr>
          <p:cNvPr id="606" name="Google Shape;606;g6c2f245211_1_31"/>
          <p:cNvPicPr preferRelativeResize="0"/>
          <p:nvPr/>
        </p:nvPicPr>
        <p:blipFill rotWithShape="1">
          <a:blip r:embed="rId8">
            <a:alphaModFix/>
          </a:blip>
          <a:srcRect b="0" l="0" r="0" t="0"/>
          <a:stretch/>
        </p:blipFill>
        <p:spPr>
          <a:xfrm>
            <a:off x="466902" y="636275"/>
            <a:ext cx="2156326" cy="2220375"/>
          </a:xfrm>
          <a:prstGeom prst="rect">
            <a:avLst/>
          </a:prstGeom>
          <a:noFill/>
          <a:ln>
            <a:noFill/>
          </a:ln>
        </p:spPr>
      </p:pic>
      <p:pic>
        <p:nvPicPr>
          <p:cNvPr id="607" name="Google Shape;607;g6c2f245211_1_31"/>
          <p:cNvPicPr preferRelativeResize="0"/>
          <p:nvPr/>
        </p:nvPicPr>
        <p:blipFill rotWithShape="1">
          <a:blip r:embed="rId9">
            <a:alphaModFix/>
          </a:blip>
          <a:srcRect b="0" l="0" r="0" t="0"/>
          <a:stretch/>
        </p:blipFill>
        <p:spPr>
          <a:xfrm>
            <a:off x="13771105" y="2795125"/>
            <a:ext cx="4299476" cy="3533624"/>
          </a:xfrm>
          <a:prstGeom prst="rect">
            <a:avLst/>
          </a:prstGeom>
          <a:noFill/>
          <a:ln>
            <a:noFill/>
          </a:ln>
        </p:spPr>
      </p:pic>
      <p:sp>
        <p:nvSpPr>
          <p:cNvPr id="608" name="Google Shape;608;g6c2f245211_1_31"/>
          <p:cNvSpPr/>
          <p:nvPr/>
        </p:nvSpPr>
        <p:spPr>
          <a:xfrm>
            <a:off x="14265425" y="345925"/>
            <a:ext cx="3311100" cy="967800"/>
          </a:xfrm>
          <a:prstGeom prst="round2DiagRect">
            <a:avLst>
              <a:gd fmla="val 16667" name="adj1"/>
              <a:gd fmla="val 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1" lang="en-US" sz="3000" u="none" cap="none" strike="noStrike">
                <a:solidFill>
                  <a:srgbClr val="FFFFFF"/>
                </a:solidFill>
                <a:latin typeface="Arial"/>
                <a:ea typeface="Arial"/>
                <a:cs typeface="Arial"/>
                <a:sym typeface="Arial"/>
              </a:rPr>
              <a:t>PERFORMANCE FORECAST</a:t>
            </a:r>
            <a:endParaRPr b="1" i="1" sz="3000" u="none" cap="none" strike="noStrike">
              <a:solidFill>
                <a:srgbClr val="FFFFFF"/>
              </a:solidFill>
              <a:latin typeface="Arial"/>
              <a:ea typeface="Arial"/>
              <a:cs typeface="Arial"/>
              <a:sym typeface="Arial"/>
            </a:endParaRPr>
          </a:p>
        </p:txBody>
      </p:sp>
      <p:sp>
        <p:nvSpPr>
          <p:cNvPr id="609" name="Google Shape;609;g6c2f245211_1_31"/>
          <p:cNvSpPr txBox="1"/>
          <p:nvPr/>
        </p:nvSpPr>
        <p:spPr>
          <a:xfrm>
            <a:off x="5555900" y="8266800"/>
            <a:ext cx="6660300" cy="9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3600" u="none" cap="none" strike="noStrike">
                <a:solidFill>
                  <a:srgbClr val="FF0000"/>
                </a:solidFill>
                <a:latin typeface="Georgia"/>
                <a:ea typeface="Georgia"/>
                <a:cs typeface="Georgia"/>
                <a:sym typeface="Georgia"/>
              </a:rPr>
              <a:t>REDUCE</a:t>
            </a:r>
            <a:r>
              <a:rPr b="1" i="0" lang="en-US" sz="3600" u="none" cap="none" strike="noStrike">
                <a:solidFill>
                  <a:schemeClr val="dk1"/>
                </a:solidFill>
                <a:latin typeface="Georgia"/>
                <a:ea typeface="Georgia"/>
                <a:cs typeface="Georgia"/>
                <a:sym typeface="Georgia"/>
              </a:rPr>
              <a:t> contract amount! </a:t>
            </a:r>
            <a:endParaRPr b="1" i="0" sz="36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Calibri"/>
              <a:ea typeface="Calibri"/>
              <a:cs typeface="Calibri"/>
              <a:sym typeface="Calibri"/>
            </a:endParaRPr>
          </a:p>
        </p:txBody>
      </p:sp>
      <p:pic>
        <p:nvPicPr>
          <p:cNvPr id="610" name="Google Shape;610;g6c2f245211_1_31"/>
          <p:cNvPicPr preferRelativeResize="0"/>
          <p:nvPr/>
        </p:nvPicPr>
        <p:blipFill rotWithShape="1">
          <a:blip r:embed="rId10">
            <a:alphaModFix/>
          </a:blip>
          <a:srcRect b="0" l="0" r="0" t="0"/>
          <a:stretch/>
        </p:blipFill>
        <p:spPr>
          <a:xfrm>
            <a:off x="13771105" y="6481150"/>
            <a:ext cx="4299475" cy="29215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4" name="Shape 614"/>
        <p:cNvGrpSpPr/>
        <p:nvPr/>
      </p:nvGrpSpPr>
      <p:grpSpPr>
        <a:xfrm>
          <a:off x="0" y="0"/>
          <a:ext cx="0" cy="0"/>
          <a:chOff x="0" y="0"/>
          <a:chExt cx="0" cy="0"/>
        </a:xfrm>
      </p:grpSpPr>
      <p:pic>
        <p:nvPicPr>
          <p:cNvPr id="615" name="Google Shape;615;g6c2f245211_1_52"/>
          <p:cNvPicPr preferRelativeResize="0"/>
          <p:nvPr/>
        </p:nvPicPr>
        <p:blipFill rotWithShape="1">
          <a:blip r:embed="rId3">
            <a:alphaModFix/>
          </a:blip>
          <a:srcRect b="0" l="0" r="0" t="0"/>
          <a:stretch/>
        </p:blipFill>
        <p:spPr>
          <a:xfrm>
            <a:off x="324936" y="2982750"/>
            <a:ext cx="3922000" cy="7178300"/>
          </a:xfrm>
          <a:prstGeom prst="rect">
            <a:avLst/>
          </a:prstGeom>
          <a:noFill/>
          <a:ln>
            <a:noFill/>
          </a:ln>
        </p:spPr>
      </p:pic>
      <p:sp>
        <p:nvSpPr>
          <p:cNvPr id="616" name="Google Shape;616;g6c2f245211_1_52"/>
          <p:cNvSpPr/>
          <p:nvPr/>
        </p:nvSpPr>
        <p:spPr>
          <a:xfrm>
            <a:off x="4634538" y="-23700"/>
            <a:ext cx="8939400" cy="103344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7" name="Google Shape;617;g6c2f245211_1_52"/>
          <p:cNvPicPr preferRelativeResize="0"/>
          <p:nvPr/>
        </p:nvPicPr>
        <p:blipFill rotWithShape="1">
          <a:blip r:embed="rId4">
            <a:alphaModFix/>
          </a:blip>
          <a:srcRect b="0" l="0" r="0" t="0"/>
          <a:stretch/>
        </p:blipFill>
        <p:spPr>
          <a:xfrm rot="-5400000">
            <a:off x="1236888" y="840080"/>
            <a:ext cx="2220381" cy="2064954"/>
          </a:xfrm>
          <a:prstGeom prst="rect">
            <a:avLst/>
          </a:prstGeom>
          <a:noFill/>
          <a:ln>
            <a:noFill/>
          </a:ln>
        </p:spPr>
      </p:pic>
      <p:sp>
        <p:nvSpPr>
          <p:cNvPr id="618" name="Google Shape;618;g6c2f245211_1_52"/>
          <p:cNvSpPr/>
          <p:nvPr/>
        </p:nvSpPr>
        <p:spPr>
          <a:xfrm rot="-5400000">
            <a:off x="6643630" y="731597"/>
            <a:ext cx="686899"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g6c2f245211_1_52"/>
          <p:cNvPicPr preferRelativeResize="0"/>
          <p:nvPr/>
        </p:nvPicPr>
        <p:blipFill rotWithShape="1">
          <a:blip r:embed="rId5">
            <a:alphaModFix/>
          </a:blip>
          <a:srcRect b="0" l="0" r="0" t="0"/>
          <a:stretch/>
        </p:blipFill>
        <p:spPr>
          <a:xfrm>
            <a:off x="17117566" y="8857935"/>
            <a:ext cx="257109" cy="376665"/>
          </a:xfrm>
          <a:prstGeom prst="rect">
            <a:avLst/>
          </a:prstGeom>
          <a:noFill/>
          <a:ln>
            <a:noFill/>
          </a:ln>
        </p:spPr>
      </p:pic>
      <p:sp>
        <p:nvSpPr>
          <p:cNvPr id="620" name="Google Shape;620;g6c2f245211_1_52"/>
          <p:cNvSpPr txBox="1"/>
          <p:nvPr/>
        </p:nvSpPr>
        <p:spPr>
          <a:xfrm>
            <a:off x="5670613" y="538650"/>
            <a:ext cx="4420800" cy="149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Georgia"/>
                <a:ea typeface="Georgia"/>
                <a:cs typeface="Georgia"/>
                <a:sym typeface="Georgia"/>
              </a:rPr>
              <a:t>19 ~ 21 </a:t>
            </a:r>
            <a:r>
              <a:rPr b="0" i="1" lang="en-US" sz="1800" u="none" cap="none" strike="noStrike">
                <a:solidFill>
                  <a:srgbClr val="000000"/>
                </a:solidFill>
                <a:latin typeface="Georgia"/>
                <a:ea typeface="Georgia"/>
                <a:cs typeface="Georgia"/>
                <a:sym typeface="Georgia"/>
              </a:rPr>
              <a:t>min per game</a:t>
            </a:r>
            <a:endParaRPr b="0" i="1" sz="18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rPr b="1" i="0" lang="en-US" sz="2400" u="sng" cap="none" strike="noStrike">
                <a:solidFill>
                  <a:schemeClr val="dk1"/>
                </a:solidFill>
                <a:latin typeface="Georgia"/>
                <a:ea typeface="Georgia"/>
                <a:cs typeface="Georgia"/>
                <a:sym typeface="Georgia"/>
              </a:rPr>
              <a:t>Estimated time on ice</a:t>
            </a:r>
            <a:endParaRPr b="1" i="0" sz="2400" u="sng" cap="none" strike="noStrike">
              <a:solidFill>
                <a:srgbClr val="000000"/>
              </a:solidFill>
              <a:latin typeface="Georgia"/>
              <a:ea typeface="Georgia"/>
              <a:cs typeface="Georgia"/>
              <a:sym typeface="Georgia"/>
            </a:endParaRPr>
          </a:p>
        </p:txBody>
      </p:sp>
      <p:sp>
        <p:nvSpPr>
          <p:cNvPr id="621" name="Google Shape;621;g6c2f245211_1_52"/>
          <p:cNvSpPr/>
          <p:nvPr/>
        </p:nvSpPr>
        <p:spPr>
          <a:xfrm>
            <a:off x="1314600" y="4941950"/>
            <a:ext cx="26634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6c2f245211_1_52"/>
          <p:cNvSpPr/>
          <p:nvPr/>
        </p:nvSpPr>
        <p:spPr>
          <a:xfrm>
            <a:off x="235950" y="7529625"/>
            <a:ext cx="14265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6c2f245211_1_52"/>
          <p:cNvSpPr/>
          <p:nvPr/>
        </p:nvSpPr>
        <p:spPr>
          <a:xfrm>
            <a:off x="1089225" y="9784250"/>
            <a:ext cx="23934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4" name="Google Shape;624;g6c2f245211_1_52"/>
          <p:cNvPicPr preferRelativeResize="0"/>
          <p:nvPr/>
        </p:nvPicPr>
        <p:blipFill rotWithShape="1">
          <a:blip r:embed="rId6">
            <a:alphaModFix/>
          </a:blip>
          <a:srcRect b="18639" l="26101" r="26986" t="0"/>
          <a:stretch/>
        </p:blipFill>
        <p:spPr>
          <a:xfrm>
            <a:off x="572625" y="709475"/>
            <a:ext cx="1764028" cy="2220375"/>
          </a:xfrm>
          <a:prstGeom prst="rect">
            <a:avLst/>
          </a:prstGeom>
          <a:noFill/>
          <a:ln>
            <a:noFill/>
          </a:ln>
        </p:spPr>
      </p:pic>
      <p:pic>
        <p:nvPicPr>
          <p:cNvPr id="625" name="Google Shape;625;g6c2f245211_1_52"/>
          <p:cNvPicPr preferRelativeResize="0"/>
          <p:nvPr/>
        </p:nvPicPr>
        <p:blipFill rotWithShape="1">
          <a:blip r:embed="rId7">
            <a:alphaModFix/>
          </a:blip>
          <a:srcRect b="0" l="0" r="0" t="0"/>
          <a:stretch/>
        </p:blipFill>
        <p:spPr>
          <a:xfrm>
            <a:off x="2551497" y="1298850"/>
            <a:ext cx="1426500" cy="1426500"/>
          </a:xfrm>
          <a:prstGeom prst="rect">
            <a:avLst/>
          </a:prstGeom>
          <a:noFill/>
          <a:ln>
            <a:noFill/>
          </a:ln>
        </p:spPr>
      </p:pic>
      <p:pic>
        <p:nvPicPr>
          <p:cNvPr id="626" name="Google Shape;626;g6c2f245211_1_52"/>
          <p:cNvPicPr preferRelativeResize="0"/>
          <p:nvPr/>
        </p:nvPicPr>
        <p:blipFill rotWithShape="1">
          <a:blip r:embed="rId8">
            <a:alphaModFix/>
          </a:blip>
          <a:srcRect b="0" l="669" r="669" t="0"/>
          <a:stretch/>
        </p:blipFill>
        <p:spPr>
          <a:xfrm>
            <a:off x="5057704" y="2470400"/>
            <a:ext cx="8172584" cy="5548475"/>
          </a:xfrm>
          <a:prstGeom prst="rect">
            <a:avLst/>
          </a:prstGeom>
          <a:noFill/>
          <a:ln>
            <a:noFill/>
          </a:ln>
        </p:spPr>
      </p:pic>
      <p:pic>
        <p:nvPicPr>
          <p:cNvPr id="627" name="Google Shape;627;g6c2f245211_1_52"/>
          <p:cNvPicPr preferRelativeResize="0"/>
          <p:nvPr/>
        </p:nvPicPr>
        <p:blipFill rotWithShape="1">
          <a:blip r:embed="rId9">
            <a:alphaModFix/>
          </a:blip>
          <a:srcRect b="0" l="0" r="0" t="0"/>
          <a:stretch/>
        </p:blipFill>
        <p:spPr>
          <a:xfrm>
            <a:off x="13742063" y="2967550"/>
            <a:ext cx="4409264" cy="3590282"/>
          </a:xfrm>
          <a:prstGeom prst="rect">
            <a:avLst/>
          </a:prstGeom>
          <a:noFill/>
          <a:ln>
            <a:noFill/>
          </a:ln>
        </p:spPr>
      </p:pic>
      <p:sp>
        <p:nvSpPr>
          <p:cNvPr id="628" name="Google Shape;628;g6c2f245211_1_52"/>
          <p:cNvSpPr/>
          <p:nvPr/>
        </p:nvSpPr>
        <p:spPr>
          <a:xfrm>
            <a:off x="14265425" y="345925"/>
            <a:ext cx="3311100" cy="967800"/>
          </a:xfrm>
          <a:prstGeom prst="round2DiagRect">
            <a:avLst>
              <a:gd fmla="val 16667" name="adj1"/>
              <a:gd fmla="val 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1" lang="en-US" sz="3000" u="none" cap="none" strike="noStrike">
                <a:solidFill>
                  <a:srgbClr val="FFFFFF"/>
                </a:solidFill>
                <a:latin typeface="Arial"/>
                <a:ea typeface="Arial"/>
                <a:cs typeface="Arial"/>
                <a:sym typeface="Arial"/>
              </a:rPr>
              <a:t>PERFORMANCE FORECAST</a:t>
            </a:r>
            <a:endParaRPr b="1" i="1" sz="3000" u="none" cap="none" strike="noStrike">
              <a:solidFill>
                <a:srgbClr val="FFFFFF"/>
              </a:solidFill>
              <a:latin typeface="Arial"/>
              <a:ea typeface="Arial"/>
              <a:cs typeface="Arial"/>
              <a:sym typeface="Arial"/>
            </a:endParaRPr>
          </a:p>
        </p:txBody>
      </p:sp>
      <p:sp>
        <p:nvSpPr>
          <p:cNvPr id="629" name="Google Shape;629;g6c2f245211_1_52"/>
          <p:cNvSpPr txBox="1"/>
          <p:nvPr/>
        </p:nvSpPr>
        <p:spPr>
          <a:xfrm>
            <a:off x="5511000" y="8353200"/>
            <a:ext cx="6615900" cy="80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3600" u="none" cap="none" strike="noStrike">
                <a:solidFill>
                  <a:srgbClr val="FF0000"/>
                </a:solidFill>
                <a:latin typeface="Georgia"/>
                <a:ea typeface="Georgia"/>
                <a:cs typeface="Georgia"/>
                <a:sym typeface="Georgia"/>
              </a:rPr>
              <a:t>KEEP</a:t>
            </a:r>
            <a:r>
              <a:rPr b="1" i="0" lang="en-US" sz="3600" u="none" cap="none" strike="noStrike">
                <a:solidFill>
                  <a:schemeClr val="dk1"/>
                </a:solidFill>
                <a:latin typeface="Georgia"/>
                <a:ea typeface="Georgia"/>
                <a:cs typeface="Georgia"/>
                <a:sym typeface="Georgia"/>
              </a:rPr>
              <a:t> the same contract!</a:t>
            </a:r>
            <a:endParaRPr b="0" i="0" sz="3600" u="none" cap="none" strike="noStrike">
              <a:solidFill>
                <a:srgbClr val="000000"/>
              </a:solidFill>
              <a:latin typeface="Calibri"/>
              <a:ea typeface="Calibri"/>
              <a:cs typeface="Calibri"/>
              <a:sym typeface="Calibri"/>
            </a:endParaRPr>
          </a:p>
        </p:txBody>
      </p:sp>
      <p:pic>
        <p:nvPicPr>
          <p:cNvPr id="630" name="Google Shape;630;g6c2f245211_1_52"/>
          <p:cNvPicPr preferRelativeResize="0"/>
          <p:nvPr/>
        </p:nvPicPr>
        <p:blipFill rotWithShape="1">
          <a:blip r:embed="rId10">
            <a:alphaModFix/>
          </a:blip>
          <a:srcRect b="0" l="0" r="0" t="0"/>
          <a:stretch/>
        </p:blipFill>
        <p:spPr>
          <a:xfrm>
            <a:off x="13726355" y="6710222"/>
            <a:ext cx="4409251" cy="30178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4" name="Shape 634"/>
        <p:cNvGrpSpPr/>
        <p:nvPr/>
      </p:nvGrpSpPr>
      <p:grpSpPr>
        <a:xfrm>
          <a:off x="0" y="0"/>
          <a:ext cx="0" cy="0"/>
          <a:chOff x="0" y="0"/>
          <a:chExt cx="0" cy="0"/>
        </a:xfrm>
      </p:grpSpPr>
      <p:pic>
        <p:nvPicPr>
          <p:cNvPr id="635" name="Google Shape;635;g6c2f245211_1_73"/>
          <p:cNvPicPr preferRelativeResize="0"/>
          <p:nvPr/>
        </p:nvPicPr>
        <p:blipFill rotWithShape="1">
          <a:blip r:embed="rId3">
            <a:alphaModFix/>
          </a:blip>
          <a:srcRect b="0" l="0" r="0" t="0"/>
          <a:stretch/>
        </p:blipFill>
        <p:spPr>
          <a:xfrm>
            <a:off x="235950" y="2731075"/>
            <a:ext cx="4141475" cy="7235689"/>
          </a:xfrm>
          <a:prstGeom prst="rect">
            <a:avLst/>
          </a:prstGeom>
          <a:noFill/>
          <a:ln>
            <a:noFill/>
          </a:ln>
        </p:spPr>
      </p:pic>
      <p:sp>
        <p:nvSpPr>
          <p:cNvPr id="636" name="Google Shape;636;g6c2f245211_1_73"/>
          <p:cNvSpPr/>
          <p:nvPr/>
        </p:nvSpPr>
        <p:spPr>
          <a:xfrm>
            <a:off x="4634538" y="-23700"/>
            <a:ext cx="8939400" cy="103344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7" name="Google Shape;637;g6c2f245211_1_73"/>
          <p:cNvPicPr preferRelativeResize="0"/>
          <p:nvPr/>
        </p:nvPicPr>
        <p:blipFill rotWithShape="1">
          <a:blip r:embed="rId4">
            <a:alphaModFix/>
          </a:blip>
          <a:srcRect b="0" l="0" r="0" t="0"/>
          <a:stretch/>
        </p:blipFill>
        <p:spPr>
          <a:xfrm rot="-5400000">
            <a:off x="1236888" y="840080"/>
            <a:ext cx="2220381" cy="2064954"/>
          </a:xfrm>
          <a:prstGeom prst="rect">
            <a:avLst/>
          </a:prstGeom>
          <a:noFill/>
          <a:ln>
            <a:noFill/>
          </a:ln>
        </p:spPr>
      </p:pic>
      <p:sp>
        <p:nvSpPr>
          <p:cNvPr id="638" name="Google Shape;638;g6c2f245211_1_73"/>
          <p:cNvSpPr/>
          <p:nvPr/>
        </p:nvSpPr>
        <p:spPr>
          <a:xfrm rot="-5400000">
            <a:off x="6643630" y="731597"/>
            <a:ext cx="686899"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9" name="Google Shape;639;g6c2f245211_1_73"/>
          <p:cNvPicPr preferRelativeResize="0"/>
          <p:nvPr/>
        </p:nvPicPr>
        <p:blipFill rotWithShape="1">
          <a:blip r:embed="rId5">
            <a:alphaModFix/>
          </a:blip>
          <a:srcRect b="0" l="0" r="0" t="0"/>
          <a:stretch/>
        </p:blipFill>
        <p:spPr>
          <a:xfrm>
            <a:off x="17117566" y="8857935"/>
            <a:ext cx="257109" cy="376665"/>
          </a:xfrm>
          <a:prstGeom prst="rect">
            <a:avLst/>
          </a:prstGeom>
          <a:noFill/>
          <a:ln>
            <a:noFill/>
          </a:ln>
        </p:spPr>
      </p:pic>
      <p:sp>
        <p:nvSpPr>
          <p:cNvPr id="640" name="Google Shape;640;g6c2f245211_1_73"/>
          <p:cNvSpPr txBox="1"/>
          <p:nvPr/>
        </p:nvSpPr>
        <p:spPr>
          <a:xfrm>
            <a:off x="5670613" y="538650"/>
            <a:ext cx="4420800" cy="149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Georgia"/>
                <a:ea typeface="Georgia"/>
                <a:cs typeface="Georgia"/>
                <a:sym typeface="Georgia"/>
              </a:rPr>
              <a:t>20 ~ 23 </a:t>
            </a:r>
            <a:r>
              <a:rPr b="0" i="1" lang="en-US" sz="1800" u="none" cap="none" strike="noStrike">
                <a:solidFill>
                  <a:srgbClr val="000000"/>
                </a:solidFill>
                <a:latin typeface="Georgia"/>
                <a:ea typeface="Georgia"/>
                <a:cs typeface="Georgia"/>
                <a:sym typeface="Georgia"/>
              </a:rPr>
              <a:t>min per game</a:t>
            </a:r>
            <a:endParaRPr b="0" i="1" sz="18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400"/>
              <a:buFont typeface="Arial"/>
              <a:buNone/>
            </a:pPr>
            <a:r>
              <a:rPr b="1" i="0" lang="en-US" sz="2400" u="sng" cap="none" strike="noStrike">
                <a:solidFill>
                  <a:schemeClr val="dk1"/>
                </a:solidFill>
                <a:latin typeface="Georgia"/>
                <a:ea typeface="Georgia"/>
                <a:cs typeface="Georgia"/>
                <a:sym typeface="Georgia"/>
              </a:rPr>
              <a:t>Estimated time on ice </a:t>
            </a:r>
            <a:endParaRPr b="1" i="0" sz="2400" u="sng" cap="none" strike="noStrike">
              <a:solidFill>
                <a:schemeClr val="dk1"/>
              </a:solidFill>
              <a:latin typeface="Georgia"/>
              <a:ea typeface="Georgia"/>
              <a:cs typeface="Georgia"/>
              <a:sym typeface="Georgia"/>
            </a:endParaRPr>
          </a:p>
        </p:txBody>
      </p:sp>
      <p:sp>
        <p:nvSpPr>
          <p:cNvPr id="641" name="Google Shape;641;g6c2f245211_1_73"/>
          <p:cNvSpPr/>
          <p:nvPr/>
        </p:nvSpPr>
        <p:spPr>
          <a:xfrm>
            <a:off x="370850" y="5885700"/>
            <a:ext cx="26634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g6c2f245211_1_73"/>
          <p:cNvSpPr/>
          <p:nvPr/>
        </p:nvSpPr>
        <p:spPr>
          <a:xfrm>
            <a:off x="2399100" y="7089200"/>
            <a:ext cx="14265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g6c2f245211_1_73"/>
          <p:cNvSpPr/>
          <p:nvPr/>
        </p:nvSpPr>
        <p:spPr>
          <a:xfrm>
            <a:off x="1089225" y="9555650"/>
            <a:ext cx="2393400" cy="376800"/>
          </a:xfrm>
          <a:prstGeom prst="rect">
            <a:avLst/>
          </a:prstGeom>
          <a:solidFill>
            <a:srgbClr val="FFF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4" name="Google Shape;644;g6c2f245211_1_73"/>
          <p:cNvPicPr preferRelativeResize="0"/>
          <p:nvPr/>
        </p:nvPicPr>
        <p:blipFill rotWithShape="1">
          <a:blip r:embed="rId6">
            <a:alphaModFix/>
          </a:blip>
          <a:srcRect b="0" l="0" r="0" t="0"/>
          <a:stretch/>
        </p:blipFill>
        <p:spPr>
          <a:xfrm>
            <a:off x="2551497" y="1298850"/>
            <a:ext cx="1426500" cy="1426500"/>
          </a:xfrm>
          <a:prstGeom prst="rect">
            <a:avLst/>
          </a:prstGeom>
          <a:noFill/>
          <a:ln>
            <a:noFill/>
          </a:ln>
        </p:spPr>
      </p:pic>
      <p:pic>
        <p:nvPicPr>
          <p:cNvPr id="645" name="Google Shape;645;g6c2f245211_1_73"/>
          <p:cNvPicPr preferRelativeResize="0"/>
          <p:nvPr/>
        </p:nvPicPr>
        <p:blipFill rotWithShape="1">
          <a:blip r:embed="rId7">
            <a:alphaModFix/>
          </a:blip>
          <a:srcRect b="29323" l="25421" r="24068" t="0"/>
          <a:stretch/>
        </p:blipFill>
        <p:spPr>
          <a:xfrm>
            <a:off x="486550" y="633999"/>
            <a:ext cx="2064950" cy="2097076"/>
          </a:xfrm>
          <a:prstGeom prst="rect">
            <a:avLst/>
          </a:prstGeom>
          <a:noFill/>
          <a:ln>
            <a:noFill/>
          </a:ln>
        </p:spPr>
      </p:pic>
      <p:pic>
        <p:nvPicPr>
          <p:cNvPr id="646" name="Google Shape;646;g6c2f245211_1_73"/>
          <p:cNvPicPr preferRelativeResize="0"/>
          <p:nvPr/>
        </p:nvPicPr>
        <p:blipFill rotWithShape="1">
          <a:blip r:embed="rId8">
            <a:alphaModFix/>
          </a:blip>
          <a:srcRect b="0" l="118" r="118" t="0"/>
          <a:stretch/>
        </p:blipFill>
        <p:spPr>
          <a:xfrm>
            <a:off x="4965600" y="2451850"/>
            <a:ext cx="8172581" cy="5548475"/>
          </a:xfrm>
          <a:prstGeom prst="rect">
            <a:avLst/>
          </a:prstGeom>
          <a:noFill/>
          <a:ln>
            <a:noFill/>
          </a:ln>
        </p:spPr>
      </p:pic>
      <p:pic>
        <p:nvPicPr>
          <p:cNvPr id="647" name="Google Shape;647;g6c2f245211_1_73"/>
          <p:cNvPicPr preferRelativeResize="0"/>
          <p:nvPr/>
        </p:nvPicPr>
        <p:blipFill rotWithShape="1">
          <a:blip r:embed="rId9">
            <a:alphaModFix/>
          </a:blip>
          <a:srcRect b="0" l="0" r="0" t="0"/>
          <a:stretch/>
        </p:blipFill>
        <p:spPr>
          <a:xfrm>
            <a:off x="13726355" y="2815154"/>
            <a:ext cx="4420800" cy="3495896"/>
          </a:xfrm>
          <a:prstGeom prst="rect">
            <a:avLst/>
          </a:prstGeom>
          <a:noFill/>
          <a:ln>
            <a:noFill/>
          </a:ln>
        </p:spPr>
      </p:pic>
      <p:sp>
        <p:nvSpPr>
          <p:cNvPr id="648" name="Google Shape;648;g6c2f245211_1_73"/>
          <p:cNvSpPr/>
          <p:nvPr/>
        </p:nvSpPr>
        <p:spPr>
          <a:xfrm>
            <a:off x="14265425" y="345925"/>
            <a:ext cx="3311100" cy="967800"/>
          </a:xfrm>
          <a:prstGeom prst="round2DiagRect">
            <a:avLst>
              <a:gd fmla="val 16667" name="adj1"/>
              <a:gd fmla="val 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1" lang="en-US" sz="3000" u="none" cap="none" strike="noStrike">
                <a:solidFill>
                  <a:srgbClr val="FFFFFF"/>
                </a:solidFill>
                <a:latin typeface="Arial"/>
                <a:ea typeface="Arial"/>
                <a:cs typeface="Arial"/>
                <a:sym typeface="Arial"/>
              </a:rPr>
              <a:t>PERFORMANCE FORECAST</a:t>
            </a:r>
            <a:endParaRPr b="1" i="1" sz="3000" u="none" cap="none" strike="noStrike">
              <a:solidFill>
                <a:srgbClr val="FFFFFF"/>
              </a:solidFill>
              <a:latin typeface="Arial"/>
              <a:ea typeface="Arial"/>
              <a:cs typeface="Arial"/>
              <a:sym typeface="Arial"/>
            </a:endParaRPr>
          </a:p>
        </p:txBody>
      </p:sp>
      <p:sp>
        <p:nvSpPr>
          <p:cNvPr id="649" name="Google Shape;649;g6c2f245211_1_73"/>
          <p:cNvSpPr txBox="1"/>
          <p:nvPr/>
        </p:nvSpPr>
        <p:spPr>
          <a:xfrm>
            <a:off x="5187925" y="8294475"/>
            <a:ext cx="7950300" cy="19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FF0000"/>
                </a:solidFill>
                <a:latin typeface="Georgia"/>
                <a:ea typeface="Georgia"/>
                <a:cs typeface="Georgia"/>
                <a:sym typeface="Georgia"/>
              </a:rPr>
              <a:t>KEEP/REDUCE</a:t>
            </a:r>
            <a:r>
              <a:rPr b="1" i="0" lang="en-US" sz="3600" u="none" cap="none" strike="noStrike">
                <a:solidFill>
                  <a:schemeClr val="dk1"/>
                </a:solidFill>
                <a:latin typeface="Georgia"/>
                <a:ea typeface="Georgia"/>
                <a:cs typeface="Georgia"/>
                <a:sym typeface="Georgia"/>
              </a:rPr>
              <a:t> the contract!</a:t>
            </a:r>
            <a:endParaRPr b="1" i="0" sz="36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Georgia"/>
                <a:ea typeface="Georgia"/>
                <a:cs typeface="Georgia"/>
                <a:sym typeface="Georgia"/>
              </a:rPr>
              <a:t>In reality, his </a:t>
            </a:r>
            <a:r>
              <a:rPr b="1" lang="en-US" sz="3600">
                <a:solidFill>
                  <a:schemeClr val="dk1"/>
                </a:solidFill>
                <a:latin typeface="Georgia"/>
                <a:ea typeface="Georgia"/>
                <a:cs typeface="Georgia"/>
                <a:sym typeface="Georgia"/>
              </a:rPr>
              <a:t>contract</a:t>
            </a:r>
            <a:r>
              <a:rPr b="1" lang="en-US" sz="3600">
                <a:solidFill>
                  <a:schemeClr val="dk1"/>
                </a:solidFill>
                <a:latin typeface="Georgia"/>
                <a:ea typeface="Georgia"/>
                <a:cs typeface="Georgia"/>
                <a:sym typeface="Georgia"/>
              </a:rPr>
              <a:t> probably goes up.</a:t>
            </a:r>
            <a:endParaRPr b="1" sz="3600">
              <a:solidFill>
                <a:schemeClr val="dk1"/>
              </a:solidFill>
              <a:latin typeface="Georgia"/>
              <a:ea typeface="Georgia"/>
              <a:cs typeface="Georgia"/>
              <a:sym typeface="Georgia"/>
            </a:endParaRPr>
          </a:p>
        </p:txBody>
      </p:sp>
      <p:pic>
        <p:nvPicPr>
          <p:cNvPr id="650" name="Google Shape;650;g6c2f245211_1_73"/>
          <p:cNvPicPr preferRelativeResize="0"/>
          <p:nvPr/>
        </p:nvPicPr>
        <p:blipFill rotWithShape="1">
          <a:blip r:embed="rId10">
            <a:alphaModFix/>
          </a:blip>
          <a:srcRect b="0" l="0" r="0" t="0"/>
          <a:stretch/>
        </p:blipFill>
        <p:spPr>
          <a:xfrm>
            <a:off x="13726355" y="6463450"/>
            <a:ext cx="4420801" cy="30319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54" name="Shape 654"/>
        <p:cNvGrpSpPr/>
        <p:nvPr/>
      </p:nvGrpSpPr>
      <p:grpSpPr>
        <a:xfrm>
          <a:off x="0" y="0"/>
          <a:ext cx="0" cy="0"/>
          <a:chOff x="0" y="0"/>
          <a:chExt cx="0" cy="0"/>
        </a:xfrm>
      </p:grpSpPr>
      <p:pic>
        <p:nvPicPr>
          <p:cNvPr id="655" name="Google Shape;655;g7ac2a4d293_0_24"/>
          <p:cNvPicPr preferRelativeResize="0"/>
          <p:nvPr/>
        </p:nvPicPr>
        <p:blipFill rotWithShape="1">
          <a:blip r:embed="rId3">
            <a:alphaModFix/>
          </a:blip>
          <a:srcRect b="0" l="0" r="0" t="0"/>
          <a:stretch/>
        </p:blipFill>
        <p:spPr>
          <a:xfrm rot="5400000">
            <a:off x="743502" y="-262531"/>
            <a:ext cx="1892551" cy="3379556"/>
          </a:xfrm>
          <a:prstGeom prst="rect">
            <a:avLst/>
          </a:prstGeom>
          <a:noFill/>
          <a:ln>
            <a:noFill/>
          </a:ln>
        </p:spPr>
      </p:pic>
      <p:pic>
        <p:nvPicPr>
          <p:cNvPr id="656" name="Google Shape;656;g7ac2a4d293_0_24"/>
          <p:cNvPicPr preferRelativeResize="0"/>
          <p:nvPr/>
        </p:nvPicPr>
        <p:blipFill rotWithShape="1">
          <a:blip r:embed="rId4">
            <a:alphaModFix/>
          </a:blip>
          <a:srcRect b="0" l="0" r="0" t="0"/>
          <a:stretch/>
        </p:blipFill>
        <p:spPr>
          <a:xfrm rot="-5400000">
            <a:off x="1236888" y="745255"/>
            <a:ext cx="2220381" cy="2064954"/>
          </a:xfrm>
          <a:prstGeom prst="rect">
            <a:avLst/>
          </a:prstGeom>
          <a:noFill/>
          <a:ln>
            <a:noFill/>
          </a:ln>
        </p:spPr>
      </p:pic>
      <p:sp>
        <p:nvSpPr>
          <p:cNvPr id="657" name="Google Shape;657;g7ac2a4d293_0_24"/>
          <p:cNvSpPr/>
          <p:nvPr/>
        </p:nvSpPr>
        <p:spPr>
          <a:xfrm rot="-5400000">
            <a:off x="6902537" y="1396946"/>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7ac2a4d293_0_24"/>
          <p:cNvSpPr/>
          <p:nvPr/>
        </p:nvSpPr>
        <p:spPr>
          <a:xfrm>
            <a:off x="5668200" y="0"/>
            <a:ext cx="12619801" cy="102942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7ac2a4d293_0_24"/>
          <p:cNvSpPr txBox="1"/>
          <p:nvPr/>
        </p:nvSpPr>
        <p:spPr>
          <a:xfrm>
            <a:off x="1314600" y="3210900"/>
            <a:ext cx="4353600" cy="5751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729"/>
              <a:buFont typeface="Arial"/>
              <a:buNone/>
            </a:pPr>
            <a:r>
              <a:rPr b="0" i="0" lang="en-US" sz="4800" u="none" cap="none" strike="noStrike">
                <a:solidFill>
                  <a:srgbClr val="F7F4FA"/>
                </a:solidFill>
                <a:latin typeface="Arial"/>
                <a:ea typeface="Arial"/>
                <a:cs typeface="Arial"/>
                <a:sym typeface="Arial"/>
              </a:rPr>
              <a:t>Limitations</a:t>
            </a:r>
            <a:endParaRPr b="0" i="0" sz="4800" u="none" cap="none" strike="noStrike">
              <a:solidFill>
                <a:srgbClr val="000000"/>
              </a:solidFill>
              <a:latin typeface="Arial"/>
              <a:ea typeface="Arial"/>
              <a:cs typeface="Arial"/>
              <a:sym typeface="Arial"/>
            </a:endParaRPr>
          </a:p>
        </p:txBody>
      </p:sp>
      <p:sp>
        <p:nvSpPr>
          <p:cNvPr id="660" name="Google Shape;660;g7ac2a4d293_0_24"/>
          <p:cNvSpPr txBox="1"/>
          <p:nvPr/>
        </p:nvSpPr>
        <p:spPr>
          <a:xfrm>
            <a:off x="6210300" y="1638300"/>
            <a:ext cx="11315700" cy="10506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292929"/>
              </a:buClr>
              <a:buSzPts val="3000"/>
              <a:buFont typeface="Arial"/>
              <a:buChar char="●"/>
            </a:pPr>
            <a:r>
              <a:rPr b="0" i="0" lang="en-US" sz="3000" u="none" cap="none" strike="noStrike">
                <a:solidFill>
                  <a:srgbClr val="292929"/>
                </a:solidFill>
                <a:highlight>
                  <a:srgbClr val="FFFFFF"/>
                </a:highlight>
                <a:latin typeface="Arial"/>
                <a:ea typeface="Arial"/>
                <a:cs typeface="Arial"/>
                <a:sym typeface="Arial"/>
              </a:rPr>
              <a:t>Hockey is NOT a sport where you can reach the full picture, or even a good part of the picture, by comparing players with a single statistic.</a:t>
            </a:r>
            <a:endParaRPr b="0" i="0" sz="3000" u="none" cap="none" strike="noStrike">
              <a:solidFill>
                <a:srgbClr val="292929"/>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None/>
            </a:pPr>
            <a:r>
              <a:t/>
            </a:r>
            <a:endParaRPr sz="3000">
              <a:solidFill>
                <a:srgbClr val="292929"/>
              </a:solidFill>
              <a:highlight>
                <a:srgbClr val="FFFFFF"/>
              </a:highlight>
            </a:endParaRPr>
          </a:p>
          <a:p>
            <a:pPr indent="-419100" lvl="0" marL="457200" marR="0" rtl="0" algn="l">
              <a:lnSpc>
                <a:spcPct val="100000"/>
              </a:lnSpc>
              <a:spcBef>
                <a:spcPts val="0"/>
              </a:spcBef>
              <a:spcAft>
                <a:spcPts val="0"/>
              </a:spcAft>
              <a:buClr>
                <a:srgbClr val="292929"/>
              </a:buClr>
              <a:buSzPts val="3000"/>
              <a:buFont typeface="Arial"/>
              <a:buChar char="●"/>
            </a:pPr>
            <a:r>
              <a:rPr b="0" i="0" lang="en-US" sz="3000" u="none" cap="none" strike="noStrike">
                <a:solidFill>
                  <a:srgbClr val="292929"/>
                </a:solidFill>
                <a:highlight>
                  <a:srgbClr val="FFFFFF"/>
                </a:highlight>
                <a:latin typeface="Arial"/>
                <a:ea typeface="Arial"/>
                <a:cs typeface="Arial"/>
                <a:sym typeface="Arial"/>
              </a:rPr>
              <a:t>We need to look at the </a:t>
            </a:r>
            <a:r>
              <a:rPr b="1" i="0" lang="en-US" sz="3000" u="none" cap="none" strike="noStrike">
                <a:solidFill>
                  <a:srgbClr val="292929"/>
                </a:solidFill>
                <a:highlight>
                  <a:srgbClr val="FFFFFF"/>
                </a:highlight>
              </a:rPr>
              <a:t>breakdown of the time</a:t>
            </a:r>
            <a:r>
              <a:rPr b="0" i="0" lang="en-US" sz="3000" u="none" cap="none" strike="noStrike">
                <a:solidFill>
                  <a:srgbClr val="292929"/>
                </a:solidFill>
                <a:highlight>
                  <a:srgbClr val="FFFFFF"/>
                </a:highlight>
                <a:latin typeface="Arial"/>
                <a:ea typeface="Arial"/>
                <a:cs typeface="Arial"/>
                <a:sym typeface="Arial"/>
              </a:rPr>
              <a:t> on ice of the players in question. How much power play and shorthanded minutes does each player put up these numbers? </a:t>
            </a:r>
            <a:endParaRPr b="0" i="0" sz="3000" u="none" cap="none" strike="noStrike">
              <a:solidFill>
                <a:srgbClr val="292929"/>
              </a:solidFill>
              <a:highlight>
                <a:srgbClr val="FFFFFF"/>
              </a:highlight>
              <a:latin typeface="Arial"/>
              <a:ea typeface="Arial"/>
              <a:cs typeface="Arial"/>
              <a:sym typeface="Arial"/>
            </a:endParaRPr>
          </a:p>
          <a:p>
            <a:pPr indent="-419100" lvl="1" marL="1371600" marR="0" rtl="0" algn="l">
              <a:lnSpc>
                <a:spcPct val="100000"/>
              </a:lnSpc>
              <a:spcBef>
                <a:spcPts val="0"/>
              </a:spcBef>
              <a:spcAft>
                <a:spcPts val="0"/>
              </a:spcAft>
              <a:buClr>
                <a:srgbClr val="292929"/>
              </a:buClr>
              <a:buSzPts val="3000"/>
              <a:buFont typeface="Arial"/>
              <a:buChar char="○"/>
            </a:pPr>
            <a:r>
              <a:rPr b="0" i="0" lang="en-US" sz="3000" u="none" cap="none" strike="noStrike">
                <a:solidFill>
                  <a:srgbClr val="292929"/>
                </a:solidFill>
                <a:highlight>
                  <a:srgbClr val="FFFFFF"/>
                </a:highlight>
                <a:latin typeface="Arial"/>
                <a:ea typeface="Arial"/>
                <a:cs typeface="Arial"/>
                <a:sym typeface="Arial"/>
              </a:rPr>
              <a:t>As you should know instinctively, power play minutes are basically the easiest minutes to score on (especially 5 on 3s, but of course those are rares). </a:t>
            </a:r>
            <a:endParaRPr b="0" i="0" sz="3000" u="none" cap="none" strike="noStrike">
              <a:solidFill>
                <a:srgbClr val="292929"/>
              </a:solidFill>
              <a:highlight>
                <a:srgbClr val="FFFFFF"/>
              </a:highlight>
              <a:latin typeface="Arial"/>
              <a:ea typeface="Arial"/>
              <a:cs typeface="Arial"/>
              <a:sym typeface="Arial"/>
            </a:endParaRPr>
          </a:p>
          <a:p>
            <a:pPr indent="-419100" lvl="1" marL="1371600" marR="0" rtl="0" algn="l">
              <a:lnSpc>
                <a:spcPct val="100000"/>
              </a:lnSpc>
              <a:spcBef>
                <a:spcPts val="0"/>
              </a:spcBef>
              <a:spcAft>
                <a:spcPts val="0"/>
              </a:spcAft>
              <a:buClr>
                <a:srgbClr val="292929"/>
              </a:buClr>
              <a:buSzPts val="3000"/>
              <a:buFont typeface="Arial"/>
              <a:buChar char="○"/>
            </a:pPr>
            <a:r>
              <a:rPr b="0" i="0" lang="en-US" sz="3000" u="none" cap="none" strike="noStrike">
                <a:solidFill>
                  <a:srgbClr val="292929"/>
                </a:solidFill>
                <a:highlight>
                  <a:srgbClr val="FFFFFF"/>
                </a:highlight>
                <a:latin typeface="Arial"/>
                <a:ea typeface="Arial"/>
                <a:cs typeface="Arial"/>
                <a:sym typeface="Arial"/>
              </a:rPr>
              <a:t>By contrast, penalty-killing minutes are essentially the hardest minutes to score upon.</a:t>
            </a:r>
            <a:endParaRPr b="0" i="0" sz="3000" u="none" cap="none" strike="noStrike">
              <a:solidFill>
                <a:srgbClr val="292929"/>
              </a:solidFill>
              <a:highlight>
                <a:srgbClr val="FFFFFF"/>
              </a:highlight>
              <a:latin typeface="Arial"/>
              <a:ea typeface="Arial"/>
              <a:cs typeface="Arial"/>
              <a:sym typeface="Arial"/>
            </a:endParaRPr>
          </a:p>
        </p:txBody>
      </p:sp>
      <p:pic>
        <p:nvPicPr>
          <p:cNvPr id="661" name="Google Shape;661;g7ac2a4d293_0_24"/>
          <p:cNvPicPr preferRelativeResize="0"/>
          <p:nvPr/>
        </p:nvPicPr>
        <p:blipFill rotWithShape="1">
          <a:blip r:embed="rId5">
            <a:alphaModFix/>
          </a:blip>
          <a:srcRect b="15014" l="25700" r="23505" t="4170"/>
          <a:stretch/>
        </p:blipFill>
        <p:spPr>
          <a:xfrm>
            <a:off x="0" y="4284051"/>
            <a:ext cx="5668200" cy="60101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154FF"/>
        </a:solidFill>
      </p:bgPr>
    </p:bg>
    <p:spTree>
      <p:nvGrpSpPr>
        <p:cNvPr id="665" name="Shape 665"/>
        <p:cNvGrpSpPr/>
        <p:nvPr/>
      </p:nvGrpSpPr>
      <p:grpSpPr>
        <a:xfrm>
          <a:off x="0" y="0"/>
          <a:ext cx="0" cy="0"/>
          <a:chOff x="0" y="0"/>
          <a:chExt cx="0" cy="0"/>
        </a:xfrm>
      </p:grpSpPr>
      <p:pic>
        <p:nvPicPr>
          <p:cNvPr id="666" name="Google Shape;666;g7ac2a4d293_2_0"/>
          <p:cNvPicPr preferRelativeResize="0"/>
          <p:nvPr/>
        </p:nvPicPr>
        <p:blipFill rotWithShape="1">
          <a:blip r:embed="rId3">
            <a:alphaModFix/>
          </a:blip>
          <a:srcRect b="0" l="0" r="0" t="0"/>
          <a:stretch/>
        </p:blipFill>
        <p:spPr>
          <a:xfrm rot="5400000">
            <a:off x="743502" y="825081"/>
            <a:ext cx="1892551" cy="3379556"/>
          </a:xfrm>
          <a:prstGeom prst="rect">
            <a:avLst/>
          </a:prstGeom>
          <a:noFill/>
          <a:ln>
            <a:noFill/>
          </a:ln>
        </p:spPr>
      </p:pic>
      <p:pic>
        <p:nvPicPr>
          <p:cNvPr id="667" name="Google Shape;667;g7ac2a4d293_2_0"/>
          <p:cNvPicPr preferRelativeResize="0"/>
          <p:nvPr/>
        </p:nvPicPr>
        <p:blipFill rotWithShape="1">
          <a:blip r:embed="rId4">
            <a:alphaModFix/>
          </a:blip>
          <a:srcRect b="0" l="0" r="0" t="0"/>
          <a:stretch/>
        </p:blipFill>
        <p:spPr>
          <a:xfrm rot="-5400000">
            <a:off x="1230361" y="1137058"/>
            <a:ext cx="3095939" cy="2879223"/>
          </a:xfrm>
          <a:prstGeom prst="rect">
            <a:avLst/>
          </a:prstGeom>
          <a:noFill/>
          <a:ln>
            <a:noFill/>
          </a:ln>
        </p:spPr>
      </p:pic>
      <p:pic>
        <p:nvPicPr>
          <p:cNvPr id="668" name="Google Shape;668;g7ac2a4d293_2_0"/>
          <p:cNvPicPr preferRelativeResize="0"/>
          <p:nvPr/>
        </p:nvPicPr>
        <p:blipFill rotWithShape="1">
          <a:blip r:embed="rId4">
            <a:alphaModFix/>
          </a:blip>
          <a:srcRect b="0" l="0" r="0" t="0"/>
          <a:stretch/>
        </p:blipFill>
        <p:spPr>
          <a:xfrm rot="-5400000">
            <a:off x="4631660" y="1137058"/>
            <a:ext cx="3095939" cy="2879223"/>
          </a:xfrm>
          <a:prstGeom prst="rect">
            <a:avLst/>
          </a:prstGeom>
          <a:noFill/>
          <a:ln>
            <a:noFill/>
          </a:ln>
        </p:spPr>
      </p:pic>
      <p:sp>
        <p:nvSpPr>
          <p:cNvPr id="669" name="Google Shape;669;g7ac2a4d293_2_0"/>
          <p:cNvSpPr/>
          <p:nvPr/>
        </p:nvSpPr>
        <p:spPr>
          <a:xfrm rot="-5400000">
            <a:off x="7212556" y="1396946"/>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7ac2a4d293_2_0"/>
          <p:cNvSpPr/>
          <p:nvPr/>
        </p:nvSpPr>
        <p:spPr>
          <a:xfrm>
            <a:off x="9144000" y="-40275"/>
            <a:ext cx="7645800" cy="10294200"/>
          </a:xfrm>
          <a:prstGeom prst="rect">
            <a:avLst/>
          </a:prstGeom>
          <a:solidFill>
            <a:srgbClr val="F7F4FA"/>
          </a:solidFill>
          <a:ln>
            <a:noFill/>
          </a:ln>
        </p:spPr>
        <p:txBody>
          <a:bodyPr anchorCtr="0" anchor="ctr" bIns="91425" lIns="91425" spcFirstLastPara="1" rIns="91425" wrap="square" tIns="91425">
            <a:noAutofit/>
          </a:bodyPr>
          <a:lstStyle/>
          <a:p>
            <a:pPr indent="-457200" lvl="0" marL="495300" marR="0" rtl="0" algn="l">
              <a:lnSpc>
                <a:spcPct val="10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Use Bagging method to predict pts% next quarter</a:t>
            </a:r>
            <a:endParaRPr b="0" i="0" sz="1400" u="none" cap="none" strike="noStrike">
              <a:solidFill>
                <a:srgbClr val="000000"/>
              </a:solidFill>
              <a:latin typeface="Arial"/>
              <a:ea typeface="Arial"/>
              <a:cs typeface="Arial"/>
              <a:sym typeface="Arial"/>
            </a:endParaRPr>
          </a:p>
          <a:p>
            <a:pPr indent="-457200" lvl="0" marL="495300" marR="0" rtl="0" algn="l">
              <a:lnSpc>
                <a:spcPct val="100000"/>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Different models applied for different players with dissimilar performance pattern</a:t>
            </a:r>
            <a:endParaRPr b="0" i="0" sz="1400" u="none" cap="none" strike="noStrike">
              <a:solidFill>
                <a:srgbClr val="000000"/>
              </a:solidFill>
              <a:latin typeface="Arial"/>
              <a:ea typeface="Arial"/>
              <a:cs typeface="Arial"/>
              <a:sym typeface="Arial"/>
            </a:endParaRPr>
          </a:p>
          <a:p>
            <a:pPr indent="0" lvl="0" marL="381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3810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Much more can be explored, This is only a tip of an iceberg!</a:t>
            </a:r>
            <a:endParaRPr b="0" i="0" sz="3000" u="none" cap="none" strike="noStrike">
              <a:solidFill>
                <a:srgbClr val="000000"/>
              </a:solidFill>
              <a:latin typeface="Arial"/>
              <a:ea typeface="Arial"/>
              <a:cs typeface="Arial"/>
              <a:sym typeface="Arial"/>
            </a:endParaRPr>
          </a:p>
        </p:txBody>
      </p:sp>
      <p:pic>
        <p:nvPicPr>
          <p:cNvPr id="671" name="Google Shape;671;g7ac2a4d293_2_0"/>
          <p:cNvPicPr preferRelativeResize="0"/>
          <p:nvPr/>
        </p:nvPicPr>
        <p:blipFill rotWithShape="1">
          <a:blip r:embed="rId5">
            <a:alphaModFix/>
          </a:blip>
          <a:srcRect b="0" l="0" r="0" t="0"/>
          <a:stretch/>
        </p:blipFill>
        <p:spPr>
          <a:xfrm>
            <a:off x="17002191" y="8881635"/>
            <a:ext cx="257109" cy="376665"/>
          </a:xfrm>
          <a:prstGeom prst="rect">
            <a:avLst/>
          </a:prstGeom>
          <a:noFill/>
          <a:ln>
            <a:noFill/>
          </a:ln>
        </p:spPr>
      </p:pic>
      <p:grpSp>
        <p:nvGrpSpPr>
          <p:cNvPr id="672" name="Google Shape;672;g7ac2a4d293_2_0"/>
          <p:cNvGrpSpPr/>
          <p:nvPr/>
        </p:nvGrpSpPr>
        <p:grpSpPr>
          <a:xfrm>
            <a:off x="1520700" y="4617425"/>
            <a:ext cx="7156127" cy="1329300"/>
            <a:chOff x="1174364" y="-9516"/>
            <a:chExt cx="9541503" cy="1772400"/>
          </a:xfrm>
        </p:grpSpPr>
        <p:sp>
          <p:nvSpPr>
            <p:cNvPr id="673" name="Google Shape;673;g7ac2a4d293_2_0"/>
            <p:cNvSpPr txBox="1"/>
            <p:nvPr/>
          </p:nvSpPr>
          <p:spPr>
            <a:xfrm>
              <a:off x="1174364" y="-9516"/>
              <a:ext cx="8367000" cy="17724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chemeClr val="dk1"/>
                </a:buClr>
                <a:buSzPts val="3599"/>
                <a:buFont typeface="Arial"/>
                <a:buNone/>
              </a:pPr>
              <a:r>
                <a:rPr b="1" i="0" lang="en-US" sz="3599" u="none" cap="none" strike="noStrike">
                  <a:solidFill>
                    <a:srgbClr val="FFFFFF"/>
                  </a:solidFill>
                  <a:latin typeface="Arial"/>
                  <a:ea typeface="Arial"/>
                  <a:cs typeface="Arial"/>
                  <a:sym typeface="Arial"/>
                </a:rPr>
                <a:t>Conclusion</a:t>
              </a:r>
              <a:endParaRPr b="1" i="0" sz="1400" u="none" cap="none" strike="noStrike">
                <a:solidFill>
                  <a:srgbClr val="FFFFFF"/>
                </a:solidFill>
                <a:latin typeface="Arial"/>
                <a:ea typeface="Arial"/>
                <a:cs typeface="Arial"/>
                <a:sym typeface="Arial"/>
              </a:endParaRPr>
            </a:p>
            <a:p>
              <a:pPr indent="0" lvl="0" marL="0" marR="0" rtl="0" algn="l">
                <a:lnSpc>
                  <a:spcPct val="120005"/>
                </a:lnSpc>
                <a:spcBef>
                  <a:spcPts val="0"/>
                </a:spcBef>
                <a:spcAft>
                  <a:spcPts val="0"/>
                </a:spcAft>
                <a:buClr>
                  <a:srgbClr val="000000"/>
                </a:buClr>
                <a:buSzPts val="3599"/>
                <a:buFont typeface="Arial"/>
                <a:buNone/>
              </a:pPr>
              <a:r>
                <a:t/>
              </a:r>
              <a:endParaRPr b="1" i="0" sz="3599" u="none" cap="none" strike="noStrike">
                <a:solidFill>
                  <a:srgbClr val="FFFFFF"/>
                </a:solidFill>
                <a:latin typeface="Arial"/>
                <a:ea typeface="Arial"/>
                <a:cs typeface="Arial"/>
                <a:sym typeface="Arial"/>
              </a:endParaRPr>
            </a:p>
          </p:txBody>
        </p:sp>
        <p:sp>
          <p:nvSpPr>
            <p:cNvPr id="674" name="Google Shape;674;g7ac2a4d293_2_0"/>
            <p:cNvSpPr txBox="1"/>
            <p:nvPr/>
          </p:nvSpPr>
          <p:spPr>
            <a:xfrm>
              <a:off x="1174367" y="903363"/>
              <a:ext cx="9541500" cy="402300"/>
            </a:xfrm>
            <a:prstGeom prst="rect">
              <a:avLst/>
            </a:prstGeom>
            <a:noFill/>
            <a:ln>
              <a:noFill/>
            </a:ln>
          </p:spPr>
          <p:txBody>
            <a:bodyPr anchorCtr="0" anchor="t" bIns="0" lIns="0" spcFirstLastPara="1" rIns="0" wrap="square" tIns="0">
              <a:noAutofit/>
            </a:bodyPr>
            <a:lstStyle/>
            <a:p>
              <a:pPr indent="0" lvl="0" marL="0" marR="0" rtl="0" algn="l">
                <a:lnSpc>
                  <a:spcPct val="140015"/>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75" name="Google Shape;675;g7ac2a4d293_2_0"/>
          <p:cNvPicPr preferRelativeResize="0"/>
          <p:nvPr/>
        </p:nvPicPr>
        <p:blipFill rotWithShape="1">
          <a:blip r:embed="rId6">
            <a:alphaModFix/>
          </a:blip>
          <a:srcRect b="0" l="0" r="0" t="0"/>
          <a:stretch/>
        </p:blipFill>
        <p:spPr>
          <a:xfrm>
            <a:off x="1028777" y="5302085"/>
            <a:ext cx="7252390" cy="48228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55FF"/>
        </a:solidFill>
      </p:bgPr>
    </p:bg>
    <p:spTree>
      <p:nvGrpSpPr>
        <p:cNvPr id="679" name="Shape 679"/>
        <p:cNvGrpSpPr/>
        <p:nvPr/>
      </p:nvGrpSpPr>
      <p:grpSpPr>
        <a:xfrm>
          <a:off x="0" y="0"/>
          <a:ext cx="0" cy="0"/>
          <a:chOff x="0" y="0"/>
          <a:chExt cx="0" cy="0"/>
        </a:xfrm>
      </p:grpSpPr>
      <p:pic>
        <p:nvPicPr>
          <p:cNvPr id="680" name="Google Shape;680;g6c2f245211_1_232"/>
          <p:cNvPicPr preferRelativeResize="0"/>
          <p:nvPr/>
        </p:nvPicPr>
        <p:blipFill rotWithShape="1">
          <a:blip r:embed="rId3">
            <a:alphaModFix/>
          </a:blip>
          <a:srcRect b="0" l="0" r="0" t="0"/>
          <a:stretch/>
        </p:blipFill>
        <p:spPr>
          <a:xfrm rot="5400000">
            <a:off x="743502" y="825081"/>
            <a:ext cx="1892551" cy="3379556"/>
          </a:xfrm>
          <a:prstGeom prst="rect">
            <a:avLst/>
          </a:prstGeom>
          <a:noFill/>
          <a:ln>
            <a:noFill/>
          </a:ln>
        </p:spPr>
      </p:pic>
      <p:pic>
        <p:nvPicPr>
          <p:cNvPr id="681" name="Google Shape;681;g6c2f245211_1_232"/>
          <p:cNvPicPr preferRelativeResize="0"/>
          <p:nvPr/>
        </p:nvPicPr>
        <p:blipFill rotWithShape="1">
          <a:blip r:embed="rId4">
            <a:alphaModFix/>
          </a:blip>
          <a:srcRect b="0" l="0" r="0" t="0"/>
          <a:stretch/>
        </p:blipFill>
        <p:spPr>
          <a:xfrm rot="-5400000">
            <a:off x="1230361" y="1137058"/>
            <a:ext cx="3095939" cy="2879223"/>
          </a:xfrm>
          <a:prstGeom prst="rect">
            <a:avLst/>
          </a:prstGeom>
          <a:noFill/>
          <a:ln>
            <a:noFill/>
          </a:ln>
        </p:spPr>
      </p:pic>
      <p:pic>
        <p:nvPicPr>
          <p:cNvPr id="682" name="Google Shape;682;g6c2f245211_1_232"/>
          <p:cNvPicPr preferRelativeResize="0"/>
          <p:nvPr/>
        </p:nvPicPr>
        <p:blipFill rotWithShape="1">
          <a:blip r:embed="rId5">
            <a:alphaModFix/>
          </a:blip>
          <a:srcRect b="0" l="0" r="0" t="0"/>
          <a:stretch/>
        </p:blipFill>
        <p:spPr>
          <a:xfrm>
            <a:off x="70150" y="103725"/>
            <a:ext cx="18103608" cy="10183274"/>
          </a:xfrm>
          <a:prstGeom prst="rect">
            <a:avLst/>
          </a:prstGeom>
          <a:noFill/>
          <a:ln>
            <a:noFill/>
          </a:ln>
        </p:spPr>
      </p:pic>
      <p:sp>
        <p:nvSpPr>
          <p:cNvPr id="683" name="Google Shape;683;g6c2f245211_1_232"/>
          <p:cNvSpPr txBox="1"/>
          <p:nvPr/>
        </p:nvSpPr>
        <p:spPr>
          <a:xfrm>
            <a:off x="6265700" y="2383800"/>
            <a:ext cx="6275400" cy="562200"/>
          </a:xfrm>
          <a:prstGeom prst="rect">
            <a:avLst/>
          </a:prstGeom>
          <a:noFill/>
          <a:ln>
            <a:noFill/>
          </a:ln>
        </p:spPr>
        <p:txBody>
          <a:bodyPr anchorCtr="0" anchor="t" bIns="0" lIns="0" spcFirstLastPara="1" rIns="0" wrap="square" tIns="0">
            <a:noAutofit/>
          </a:bodyPr>
          <a:lstStyle/>
          <a:p>
            <a:pPr indent="0" lvl="0" marL="0" marR="0" rtl="0" algn="ctr">
              <a:lnSpc>
                <a:spcPct val="120005"/>
              </a:lnSpc>
              <a:spcBef>
                <a:spcPts val="0"/>
              </a:spcBef>
              <a:spcAft>
                <a:spcPts val="0"/>
              </a:spcAft>
              <a:buClr>
                <a:srgbClr val="000000"/>
              </a:buClr>
              <a:buSzPts val="4800"/>
              <a:buFont typeface="Arial"/>
              <a:buNone/>
            </a:pPr>
            <a:r>
              <a:rPr b="1" i="0" lang="en-US" sz="7200" u="none" cap="none" strike="noStrike">
                <a:solidFill>
                  <a:srgbClr val="FFFFFF"/>
                </a:solidFill>
                <a:latin typeface="Arial"/>
                <a:ea typeface="Arial"/>
                <a:cs typeface="Arial"/>
                <a:sym typeface="Arial"/>
              </a:rPr>
              <a:t>Questions</a:t>
            </a:r>
            <a:endParaRPr b="1" i="0" sz="720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g7ac2a4d293_1_30"/>
          <p:cNvSpPr/>
          <p:nvPr/>
        </p:nvSpPr>
        <p:spPr>
          <a:xfrm>
            <a:off x="190300" y="29"/>
            <a:ext cx="122889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7ac2a4d293_1_30"/>
          <p:cNvSpPr/>
          <p:nvPr/>
        </p:nvSpPr>
        <p:spPr>
          <a:xfrm rot="10800000">
            <a:off x="12450000" y="-80564"/>
            <a:ext cx="5838000" cy="10287000"/>
          </a:xfrm>
          <a:prstGeom prst="rect">
            <a:avLst/>
          </a:pr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7ac2a4d293_1_30"/>
          <p:cNvSpPr/>
          <p:nvPr/>
        </p:nvSpPr>
        <p:spPr>
          <a:xfrm rot="10800000">
            <a:off x="190298" y="151751"/>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 name="Google Shape;137;g7ac2a4d293_1_30"/>
          <p:cNvPicPr preferRelativeResize="0"/>
          <p:nvPr/>
        </p:nvPicPr>
        <p:blipFill rotWithShape="1">
          <a:blip r:embed="rId3">
            <a:alphaModFix/>
          </a:blip>
          <a:srcRect b="0" l="0" r="0" t="0"/>
          <a:stretch/>
        </p:blipFill>
        <p:spPr>
          <a:xfrm>
            <a:off x="10335965" y="6914788"/>
            <a:ext cx="1892551" cy="3379556"/>
          </a:xfrm>
          <a:prstGeom prst="rect">
            <a:avLst/>
          </a:prstGeom>
          <a:noFill/>
          <a:ln>
            <a:noFill/>
          </a:ln>
        </p:spPr>
      </p:pic>
      <p:grpSp>
        <p:nvGrpSpPr>
          <p:cNvPr id="138" name="Google Shape;138;g7ac2a4d293_1_30"/>
          <p:cNvGrpSpPr/>
          <p:nvPr/>
        </p:nvGrpSpPr>
        <p:grpSpPr>
          <a:xfrm>
            <a:off x="1028700" y="2241681"/>
            <a:ext cx="8263125" cy="5803717"/>
            <a:chOff x="0" y="0"/>
            <a:chExt cx="11017500" cy="7738289"/>
          </a:xfrm>
        </p:grpSpPr>
        <p:sp>
          <p:nvSpPr>
            <p:cNvPr id="139" name="Google Shape;139;g7ac2a4d293_1_30"/>
            <p:cNvSpPr txBox="1"/>
            <p:nvPr/>
          </p:nvSpPr>
          <p:spPr>
            <a:xfrm>
              <a:off x="0" y="0"/>
              <a:ext cx="11017500" cy="11103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5499"/>
                <a:buFont typeface="Arial"/>
                <a:buNone/>
              </a:pPr>
              <a:r>
                <a:rPr b="0" i="0" lang="en-US" sz="5499" u="none" cap="none" strike="noStrike">
                  <a:solidFill>
                    <a:srgbClr val="17161C"/>
                  </a:solidFill>
                  <a:latin typeface="Arial"/>
                  <a:ea typeface="Arial"/>
                  <a:cs typeface="Arial"/>
                  <a:sym typeface="Arial"/>
                </a:rPr>
                <a:t>Data Characteristics</a:t>
              </a:r>
              <a:endParaRPr b="0" i="0" sz="1400" u="none" cap="none" strike="noStrike">
                <a:solidFill>
                  <a:srgbClr val="000000"/>
                </a:solidFill>
                <a:latin typeface="Arial"/>
                <a:ea typeface="Arial"/>
                <a:cs typeface="Arial"/>
                <a:sym typeface="Arial"/>
              </a:endParaRPr>
            </a:p>
          </p:txBody>
        </p:sp>
        <p:sp>
          <p:nvSpPr>
            <p:cNvPr id="140" name="Google Shape;140;g7ac2a4d293_1_30"/>
            <p:cNvSpPr txBox="1"/>
            <p:nvPr/>
          </p:nvSpPr>
          <p:spPr>
            <a:xfrm>
              <a:off x="0" y="1220216"/>
              <a:ext cx="11017500" cy="5868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Source, Outliers, Trends &amp; Patterns</a:t>
              </a:r>
              <a:endParaRPr b="0" i="0" sz="1400" u="none" cap="none" strike="noStrike">
                <a:solidFill>
                  <a:srgbClr val="000000"/>
                </a:solidFill>
                <a:latin typeface="Arial"/>
                <a:ea typeface="Arial"/>
                <a:cs typeface="Arial"/>
                <a:sym typeface="Arial"/>
              </a:endParaRPr>
            </a:p>
          </p:txBody>
        </p:sp>
        <p:sp>
          <p:nvSpPr>
            <p:cNvPr id="141" name="Google Shape;141;g7ac2a4d293_1_30"/>
            <p:cNvSpPr txBox="1"/>
            <p:nvPr/>
          </p:nvSpPr>
          <p:spPr>
            <a:xfrm>
              <a:off x="0" y="2965637"/>
              <a:ext cx="11017500" cy="11103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5499"/>
                <a:buFont typeface="Arial"/>
                <a:buNone/>
              </a:pPr>
              <a:r>
                <a:rPr b="0" i="0" lang="en-US" sz="5499" u="none" cap="none" strike="noStrike">
                  <a:solidFill>
                    <a:srgbClr val="17161C"/>
                  </a:solidFill>
                  <a:latin typeface="Arial"/>
                  <a:ea typeface="Arial"/>
                  <a:cs typeface="Arial"/>
                  <a:sym typeface="Arial"/>
                </a:rPr>
                <a:t>Modeling</a:t>
              </a:r>
              <a:endParaRPr b="0" i="0" sz="1400" u="none" cap="none" strike="noStrike">
                <a:solidFill>
                  <a:srgbClr val="000000"/>
                </a:solidFill>
                <a:latin typeface="Arial"/>
                <a:ea typeface="Arial"/>
                <a:cs typeface="Arial"/>
                <a:sym typeface="Arial"/>
              </a:endParaRPr>
            </a:p>
          </p:txBody>
        </p:sp>
        <p:sp>
          <p:nvSpPr>
            <p:cNvPr id="142" name="Google Shape;142;g7ac2a4d293_1_30"/>
            <p:cNvSpPr txBox="1"/>
            <p:nvPr/>
          </p:nvSpPr>
          <p:spPr>
            <a:xfrm>
              <a:off x="0" y="4185853"/>
              <a:ext cx="11017500" cy="7470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STL Decomposition, Naive Model, ETS Model, Bagging</a:t>
              </a:r>
              <a:endParaRPr b="0" i="0" sz="1400" u="none" cap="none" strike="noStrike">
                <a:solidFill>
                  <a:srgbClr val="000000"/>
                </a:solidFill>
                <a:latin typeface="Arial"/>
                <a:ea typeface="Arial"/>
                <a:cs typeface="Arial"/>
                <a:sym typeface="Arial"/>
              </a:endParaRPr>
            </a:p>
          </p:txBody>
        </p:sp>
        <p:sp>
          <p:nvSpPr>
            <p:cNvPr id="143" name="Google Shape;143;g7ac2a4d293_1_30"/>
            <p:cNvSpPr txBox="1"/>
            <p:nvPr/>
          </p:nvSpPr>
          <p:spPr>
            <a:xfrm>
              <a:off x="0" y="5931273"/>
              <a:ext cx="11017500" cy="11103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5499"/>
                <a:buFont typeface="Arial"/>
                <a:buNone/>
              </a:pPr>
              <a:r>
                <a:rPr b="0" i="0" lang="en-US" sz="5499" u="none" cap="none" strike="noStrike">
                  <a:solidFill>
                    <a:srgbClr val="17161C"/>
                  </a:solidFill>
                  <a:latin typeface="Arial"/>
                  <a:ea typeface="Arial"/>
                  <a:cs typeface="Arial"/>
                  <a:sym typeface="Arial"/>
                </a:rPr>
                <a:t>Conclusions</a:t>
              </a:r>
              <a:endParaRPr b="0" i="0" sz="1400" u="none" cap="none" strike="noStrike">
                <a:solidFill>
                  <a:srgbClr val="000000"/>
                </a:solidFill>
                <a:latin typeface="Arial"/>
                <a:ea typeface="Arial"/>
                <a:cs typeface="Arial"/>
                <a:sym typeface="Arial"/>
              </a:endParaRPr>
            </a:p>
          </p:txBody>
        </p:sp>
        <p:sp>
          <p:nvSpPr>
            <p:cNvPr id="144" name="Google Shape;144;g7ac2a4d293_1_30"/>
            <p:cNvSpPr txBox="1"/>
            <p:nvPr/>
          </p:nvSpPr>
          <p:spPr>
            <a:xfrm>
              <a:off x="0" y="7151489"/>
              <a:ext cx="11017500" cy="5868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Key Findings &amp; Limitations</a:t>
              </a:r>
              <a:endParaRPr b="0" i="0" sz="1400" u="none" cap="none" strike="noStrike">
                <a:solidFill>
                  <a:srgbClr val="000000"/>
                </a:solidFill>
                <a:latin typeface="Arial"/>
                <a:ea typeface="Arial"/>
                <a:cs typeface="Arial"/>
                <a:sym typeface="Arial"/>
              </a:endParaRPr>
            </a:p>
          </p:txBody>
        </p:sp>
      </p:grpSp>
      <p:grpSp>
        <p:nvGrpSpPr>
          <p:cNvPr id="145" name="Google Shape;145;g7ac2a4d293_1_30"/>
          <p:cNvGrpSpPr/>
          <p:nvPr/>
        </p:nvGrpSpPr>
        <p:grpSpPr>
          <a:xfrm>
            <a:off x="13652038" y="910573"/>
            <a:ext cx="4279950" cy="2420257"/>
            <a:chOff x="0" y="0"/>
            <a:chExt cx="5706600" cy="3227009"/>
          </a:xfrm>
        </p:grpSpPr>
        <p:sp>
          <p:nvSpPr>
            <p:cNvPr id="146" name="Google Shape;146;g7ac2a4d293_1_30"/>
            <p:cNvSpPr txBox="1"/>
            <p:nvPr/>
          </p:nvSpPr>
          <p:spPr>
            <a:xfrm>
              <a:off x="0" y="0"/>
              <a:ext cx="5706600" cy="1286400"/>
            </a:xfrm>
            <a:prstGeom prst="rect">
              <a:avLst/>
            </a:prstGeom>
            <a:noFill/>
            <a:ln>
              <a:noFill/>
            </a:ln>
          </p:spPr>
          <p:txBody>
            <a:bodyPr anchorCtr="0" anchor="t" bIns="0" lIns="0" spcFirstLastPara="1" rIns="0" wrap="square" tIns="0">
              <a:noAutofit/>
            </a:bodyPr>
            <a:lstStyle/>
            <a:p>
              <a:pPr indent="0" lvl="0" marL="0" marR="0" rtl="0" algn="r">
                <a:lnSpc>
                  <a:spcPct val="120000"/>
                </a:lnSpc>
                <a:spcBef>
                  <a:spcPts val="0"/>
                </a:spcBef>
                <a:spcAft>
                  <a:spcPts val="0"/>
                </a:spcAft>
                <a:buClr>
                  <a:srgbClr val="000000"/>
                </a:buClr>
                <a:buSzPts val="6400"/>
                <a:buFont typeface="Arial"/>
                <a:buNone/>
              </a:pPr>
              <a:r>
                <a:rPr b="0" i="0" lang="en-US" sz="6400" u="none" cap="none" strike="noStrike">
                  <a:solidFill>
                    <a:srgbClr val="F7F4FA"/>
                  </a:solidFill>
                  <a:latin typeface="Arial"/>
                  <a:ea typeface="Arial"/>
                  <a:cs typeface="Arial"/>
                  <a:sym typeface="Arial"/>
                </a:rPr>
                <a:t>Question 1</a:t>
              </a:r>
              <a:endParaRPr b="0" i="0" sz="1400" u="none" cap="none" strike="noStrike">
                <a:solidFill>
                  <a:srgbClr val="000000"/>
                </a:solidFill>
                <a:latin typeface="Arial"/>
                <a:ea typeface="Arial"/>
                <a:cs typeface="Arial"/>
                <a:sym typeface="Arial"/>
              </a:endParaRPr>
            </a:p>
          </p:txBody>
        </p:sp>
        <p:sp>
          <p:nvSpPr>
            <p:cNvPr id="147" name="Google Shape;147;g7ac2a4d293_1_30"/>
            <p:cNvSpPr txBox="1"/>
            <p:nvPr/>
          </p:nvSpPr>
          <p:spPr>
            <a:xfrm>
              <a:off x="0" y="1733909"/>
              <a:ext cx="5706600" cy="1493100"/>
            </a:xfrm>
            <a:prstGeom prst="rect">
              <a:avLst/>
            </a:prstGeom>
            <a:noFill/>
            <a:ln>
              <a:noFill/>
            </a:ln>
          </p:spPr>
          <p:txBody>
            <a:bodyPr anchorCtr="0" anchor="t" bIns="0" lIns="0" spcFirstLastPara="1" rIns="0" wrap="square" tIns="0">
              <a:noAutofit/>
            </a:bodyPr>
            <a:lstStyle/>
            <a:p>
              <a:pPr indent="0" lvl="0" marL="0" marR="0" rtl="0" algn="r">
                <a:lnSpc>
                  <a:spcPct val="140015"/>
                </a:lnSpc>
                <a:spcBef>
                  <a:spcPts val="0"/>
                </a:spcBef>
                <a:spcAft>
                  <a:spcPts val="0"/>
                </a:spcAft>
                <a:buClr>
                  <a:srgbClr val="000000"/>
                </a:buClr>
                <a:buSzPts val="2599"/>
                <a:buFont typeface="Arial"/>
                <a:buNone/>
              </a:pPr>
              <a:r>
                <a:rPr b="0" i="0" lang="en-US" sz="2599" u="none" cap="none" strike="noStrike">
                  <a:solidFill>
                    <a:srgbClr val="F7F4FA"/>
                  </a:solidFill>
                  <a:latin typeface="Roboto"/>
                  <a:ea typeface="Roboto"/>
                  <a:cs typeface="Roboto"/>
                  <a:sym typeface="Roboto"/>
                </a:rPr>
                <a:t>The future of the Boston Bruins is…?!</a:t>
              </a:r>
              <a:endParaRPr b="0" i="0" sz="2800" u="none" cap="none" strike="noStrike">
                <a:solidFill>
                  <a:srgbClr val="000000"/>
                </a:solidFill>
                <a:latin typeface="Arial"/>
                <a:ea typeface="Arial"/>
                <a:cs typeface="Arial"/>
                <a:sym typeface="Arial"/>
              </a:endParaRPr>
            </a:p>
          </p:txBody>
        </p:sp>
      </p:grpSp>
      <p:pic>
        <p:nvPicPr>
          <p:cNvPr id="148" name="Google Shape;148;g7ac2a4d293_1_30"/>
          <p:cNvPicPr preferRelativeResize="0"/>
          <p:nvPr/>
        </p:nvPicPr>
        <p:blipFill rotWithShape="1">
          <a:blip r:embed="rId4">
            <a:alphaModFix/>
          </a:blip>
          <a:srcRect b="0" l="0" r="0" t="0"/>
          <a:stretch/>
        </p:blipFill>
        <p:spPr>
          <a:xfrm>
            <a:off x="12450000" y="3646275"/>
            <a:ext cx="5838000" cy="3466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2" name="Shape 152"/>
        <p:cNvGrpSpPr/>
        <p:nvPr/>
      </p:nvGrpSpPr>
      <p:grpSpPr>
        <a:xfrm>
          <a:off x="0" y="0"/>
          <a:ext cx="0" cy="0"/>
          <a:chOff x="0" y="0"/>
          <a:chExt cx="0" cy="0"/>
        </a:xfrm>
      </p:grpSpPr>
      <p:pic>
        <p:nvPicPr>
          <p:cNvPr id="153" name="Google Shape;153;g7ac2a4d293_1_48"/>
          <p:cNvPicPr preferRelativeResize="0"/>
          <p:nvPr/>
        </p:nvPicPr>
        <p:blipFill rotWithShape="1">
          <a:blip r:embed="rId3">
            <a:alphaModFix/>
          </a:blip>
          <a:srcRect b="0" l="0" r="0" t="0"/>
          <a:stretch/>
        </p:blipFill>
        <p:spPr>
          <a:xfrm rot="5400000">
            <a:off x="743502" y="-262531"/>
            <a:ext cx="1892551" cy="3379556"/>
          </a:xfrm>
          <a:prstGeom prst="rect">
            <a:avLst/>
          </a:prstGeom>
          <a:noFill/>
          <a:ln>
            <a:noFill/>
          </a:ln>
        </p:spPr>
      </p:pic>
      <p:pic>
        <p:nvPicPr>
          <p:cNvPr id="154" name="Google Shape;154;g7ac2a4d293_1_48"/>
          <p:cNvPicPr preferRelativeResize="0"/>
          <p:nvPr/>
        </p:nvPicPr>
        <p:blipFill rotWithShape="1">
          <a:blip r:embed="rId4">
            <a:alphaModFix/>
          </a:blip>
          <a:srcRect b="0" l="0" r="0" t="0"/>
          <a:stretch/>
        </p:blipFill>
        <p:spPr>
          <a:xfrm rot="-5400000">
            <a:off x="1236888" y="745255"/>
            <a:ext cx="2220381" cy="2064954"/>
          </a:xfrm>
          <a:prstGeom prst="rect">
            <a:avLst/>
          </a:prstGeom>
          <a:noFill/>
          <a:ln>
            <a:noFill/>
          </a:ln>
        </p:spPr>
      </p:pic>
      <p:sp>
        <p:nvSpPr>
          <p:cNvPr id="155" name="Google Shape;155;g7ac2a4d293_1_48"/>
          <p:cNvSpPr/>
          <p:nvPr/>
        </p:nvSpPr>
        <p:spPr>
          <a:xfrm rot="-5400000">
            <a:off x="6902537" y="1396946"/>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7ac2a4d293_1_48"/>
          <p:cNvSpPr/>
          <p:nvPr/>
        </p:nvSpPr>
        <p:spPr>
          <a:xfrm>
            <a:off x="5668200" y="667541"/>
            <a:ext cx="12619801" cy="102942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g7ac2a4d293_1_48"/>
          <p:cNvPicPr preferRelativeResize="0"/>
          <p:nvPr/>
        </p:nvPicPr>
        <p:blipFill rotWithShape="1">
          <a:blip r:embed="rId5">
            <a:alphaModFix/>
          </a:blip>
          <a:srcRect b="0" l="0" r="0" t="0"/>
          <a:stretch/>
        </p:blipFill>
        <p:spPr>
          <a:xfrm>
            <a:off x="17002191" y="8881635"/>
            <a:ext cx="257109" cy="376665"/>
          </a:xfrm>
          <a:prstGeom prst="rect">
            <a:avLst/>
          </a:prstGeom>
          <a:noFill/>
          <a:ln>
            <a:noFill/>
          </a:ln>
        </p:spPr>
      </p:pic>
      <p:pic>
        <p:nvPicPr>
          <p:cNvPr id="158" name="Google Shape;158;g7ac2a4d293_1_48"/>
          <p:cNvPicPr preferRelativeResize="0"/>
          <p:nvPr/>
        </p:nvPicPr>
        <p:blipFill rotWithShape="1">
          <a:blip r:embed="rId6">
            <a:alphaModFix/>
          </a:blip>
          <a:srcRect b="7996" l="3005" r="57" t="7812"/>
          <a:stretch/>
        </p:blipFill>
        <p:spPr>
          <a:xfrm>
            <a:off x="5668200" y="480971"/>
            <a:ext cx="6406169" cy="5593204"/>
          </a:xfrm>
          <a:prstGeom prst="rect">
            <a:avLst/>
          </a:prstGeom>
          <a:noFill/>
          <a:ln>
            <a:noFill/>
          </a:ln>
        </p:spPr>
      </p:pic>
      <p:grpSp>
        <p:nvGrpSpPr>
          <p:cNvPr id="159" name="Google Shape;159;g7ac2a4d293_1_48"/>
          <p:cNvGrpSpPr/>
          <p:nvPr/>
        </p:nvGrpSpPr>
        <p:grpSpPr>
          <a:xfrm>
            <a:off x="201410" y="3241938"/>
            <a:ext cx="5466825" cy="7072487"/>
            <a:chOff x="0" y="0"/>
            <a:chExt cx="7289100" cy="9429982"/>
          </a:xfrm>
        </p:grpSpPr>
        <p:sp>
          <p:nvSpPr>
            <p:cNvPr id="160" name="Google Shape;160;g7ac2a4d293_1_48"/>
            <p:cNvSpPr txBox="1"/>
            <p:nvPr/>
          </p:nvSpPr>
          <p:spPr>
            <a:xfrm>
              <a:off x="0" y="0"/>
              <a:ext cx="7289100" cy="7668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729"/>
                <a:buFont typeface="Arial"/>
                <a:buNone/>
              </a:pPr>
              <a:r>
                <a:rPr b="0" i="0" lang="en-US" sz="3729" u="none" cap="none" strike="noStrike">
                  <a:solidFill>
                    <a:srgbClr val="F7F4FA"/>
                  </a:solidFill>
                  <a:latin typeface="Arial"/>
                  <a:ea typeface="Arial"/>
                  <a:cs typeface="Arial"/>
                  <a:sym typeface="Arial"/>
                </a:rPr>
                <a:t>Data Characteristic</a:t>
              </a:r>
              <a:endParaRPr b="0" i="0" sz="1400" u="none" cap="none" strike="noStrike">
                <a:solidFill>
                  <a:srgbClr val="000000"/>
                </a:solidFill>
                <a:latin typeface="Arial"/>
                <a:ea typeface="Arial"/>
                <a:cs typeface="Arial"/>
                <a:sym typeface="Arial"/>
              </a:endParaRPr>
            </a:p>
          </p:txBody>
        </p:sp>
        <p:sp>
          <p:nvSpPr>
            <p:cNvPr id="161" name="Google Shape;161;g7ac2a4d293_1_48"/>
            <p:cNvSpPr txBox="1"/>
            <p:nvPr/>
          </p:nvSpPr>
          <p:spPr>
            <a:xfrm>
              <a:off x="0" y="1283782"/>
              <a:ext cx="7289100" cy="8146200"/>
            </a:xfrm>
            <a:prstGeom prst="rect">
              <a:avLst/>
            </a:prstGeom>
            <a:noFill/>
            <a:ln>
              <a:noFill/>
            </a:ln>
          </p:spPr>
          <p:txBody>
            <a:bodyPr anchorCtr="0" anchor="t" bIns="0" lIns="0" spcFirstLastPara="1" rIns="0" wrap="square" tIns="0">
              <a:noAutofit/>
            </a:bodyPr>
            <a:lstStyle/>
            <a:p>
              <a:pPr indent="0" lvl="0" marL="0" marR="0" rtl="0" algn="l">
                <a:lnSpc>
                  <a:spcPct val="139983"/>
                </a:lnSpc>
                <a:spcBef>
                  <a:spcPts val="0"/>
                </a:spcBef>
                <a:spcAft>
                  <a:spcPts val="0"/>
                </a:spcAft>
                <a:buClr>
                  <a:srgbClr val="000000"/>
                </a:buClr>
                <a:buSzPts val="2486"/>
                <a:buFont typeface="Arial"/>
                <a:buNone/>
              </a:pPr>
              <a:r>
                <a:rPr b="0" i="0" lang="en-US" sz="2486" u="none" cap="none" strike="noStrike">
                  <a:solidFill>
                    <a:srgbClr val="F7F4FA"/>
                  </a:solidFill>
                  <a:latin typeface="Roboto"/>
                  <a:ea typeface="Roboto"/>
                  <a:cs typeface="Roboto"/>
                  <a:sym typeface="Roboto"/>
                </a:rPr>
                <a:t>Checking Trends &amp; Seasonality </a:t>
              </a:r>
              <a:endParaRPr b="0" i="0" sz="1400" u="none" cap="none" strike="noStrike">
                <a:solidFill>
                  <a:srgbClr val="000000"/>
                </a:solidFill>
                <a:latin typeface="Arial"/>
                <a:ea typeface="Arial"/>
                <a:cs typeface="Arial"/>
                <a:sym typeface="Arial"/>
              </a:endParaRPr>
            </a:p>
            <a:p>
              <a:pPr indent="0" lvl="0" marL="0" marR="0" rtl="0" algn="l">
                <a:lnSpc>
                  <a:spcPct val="139983"/>
                </a:lnSpc>
                <a:spcBef>
                  <a:spcPts val="0"/>
                </a:spcBef>
                <a:spcAft>
                  <a:spcPts val="0"/>
                </a:spcAft>
                <a:buClr>
                  <a:srgbClr val="000000"/>
                </a:buClr>
                <a:buSzPts val="2486"/>
                <a:buFont typeface="Arial"/>
                <a:buNone/>
              </a:pPr>
              <a:r>
                <a:t/>
              </a:r>
              <a:endParaRPr b="0" i="0" sz="2486" u="none" cap="none" strike="noStrike">
                <a:solidFill>
                  <a:srgbClr val="F7F4FA"/>
                </a:solidFill>
                <a:latin typeface="Roboto"/>
                <a:ea typeface="Roboto"/>
                <a:cs typeface="Roboto"/>
                <a:sym typeface="Roboto"/>
              </a:endParaRPr>
            </a:p>
            <a:p>
              <a:pPr indent="0" lvl="0" marL="0" marR="0" rtl="0" algn="l">
                <a:lnSpc>
                  <a:spcPct val="139983"/>
                </a:lnSpc>
                <a:spcBef>
                  <a:spcPts val="0"/>
                </a:spcBef>
                <a:spcAft>
                  <a:spcPts val="0"/>
                </a:spcAft>
                <a:buClr>
                  <a:srgbClr val="000000"/>
                </a:buClr>
                <a:buSzPts val="2486"/>
                <a:buFont typeface="Arial"/>
                <a:buNone/>
              </a:pPr>
              <a:r>
                <a:rPr b="0" i="0" lang="en-US" sz="2486" u="none" cap="none" strike="noStrike">
                  <a:solidFill>
                    <a:srgbClr val="F7F4FA"/>
                  </a:solidFill>
                  <a:latin typeface="Roboto"/>
                  <a:ea typeface="Roboto"/>
                  <a:cs typeface="Roboto"/>
                  <a:sym typeface="Roboto"/>
                </a:rPr>
                <a:t>Polar Plot : No Trend Observed. Difficult to conclude if Bruins is playing better or worse over the course of time</a:t>
              </a:r>
              <a:endParaRPr b="0" i="0" sz="1400" u="none" cap="none" strike="noStrike">
                <a:solidFill>
                  <a:srgbClr val="000000"/>
                </a:solidFill>
                <a:latin typeface="Arial"/>
                <a:ea typeface="Arial"/>
                <a:cs typeface="Arial"/>
                <a:sym typeface="Arial"/>
              </a:endParaRPr>
            </a:p>
            <a:p>
              <a:pPr indent="0" lvl="0" marL="0" marR="0" rtl="0" algn="l">
                <a:lnSpc>
                  <a:spcPct val="139983"/>
                </a:lnSpc>
                <a:spcBef>
                  <a:spcPts val="0"/>
                </a:spcBef>
                <a:spcAft>
                  <a:spcPts val="0"/>
                </a:spcAft>
                <a:buClr>
                  <a:srgbClr val="000000"/>
                </a:buClr>
                <a:buSzPts val="2486"/>
                <a:buFont typeface="Arial"/>
                <a:buNone/>
              </a:pPr>
              <a:r>
                <a:t/>
              </a:r>
              <a:endParaRPr b="0" i="0" sz="2486" u="none" cap="none" strike="noStrike">
                <a:solidFill>
                  <a:srgbClr val="F7F4FA"/>
                </a:solidFill>
                <a:latin typeface="Roboto"/>
                <a:ea typeface="Roboto"/>
                <a:cs typeface="Roboto"/>
                <a:sym typeface="Roboto"/>
              </a:endParaRPr>
            </a:p>
            <a:p>
              <a:pPr indent="0" lvl="0" marL="0" marR="0" rtl="0" algn="l">
                <a:lnSpc>
                  <a:spcPct val="139983"/>
                </a:lnSpc>
                <a:spcBef>
                  <a:spcPts val="0"/>
                </a:spcBef>
                <a:spcAft>
                  <a:spcPts val="0"/>
                </a:spcAft>
                <a:buClr>
                  <a:srgbClr val="000000"/>
                </a:buClr>
                <a:buSzPts val="2486"/>
                <a:buFont typeface="Arial"/>
                <a:buNone/>
              </a:pPr>
              <a:r>
                <a:rPr b="0" i="0" lang="en-US" sz="2486" u="none" cap="none" strike="noStrike">
                  <a:solidFill>
                    <a:srgbClr val="F7F4FA"/>
                  </a:solidFill>
                  <a:latin typeface="Roboto"/>
                  <a:ea typeface="Roboto"/>
                  <a:cs typeface="Roboto"/>
                  <a:sym typeface="Roboto"/>
                </a:rPr>
                <a:t>Heatmap: 5 segments can be separated on the basis of color. Each color showing different levels of performance (Average, Above average, Extremely well etc)</a:t>
              </a:r>
              <a:endParaRPr b="0" i="0" sz="1400" u="none" cap="none" strike="noStrike">
                <a:solidFill>
                  <a:srgbClr val="000000"/>
                </a:solidFill>
                <a:latin typeface="Arial"/>
                <a:ea typeface="Arial"/>
                <a:cs typeface="Arial"/>
                <a:sym typeface="Arial"/>
              </a:endParaRPr>
            </a:p>
            <a:p>
              <a:pPr indent="0" lvl="0" marL="0" marR="0" rtl="0" algn="l">
                <a:lnSpc>
                  <a:spcPct val="139983"/>
                </a:lnSpc>
                <a:spcBef>
                  <a:spcPts val="0"/>
                </a:spcBef>
                <a:spcAft>
                  <a:spcPts val="0"/>
                </a:spcAft>
                <a:buClr>
                  <a:srgbClr val="000000"/>
                </a:buClr>
                <a:buSzPts val="2486"/>
                <a:buFont typeface="Arial"/>
                <a:buNone/>
              </a:pPr>
              <a:r>
                <a:t/>
              </a:r>
              <a:endParaRPr b="0" i="0" sz="2486" u="none" cap="none" strike="noStrike">
                <a:solidFill>
                  <a:srgbClr val="F7F4FA"/>
                </a:solidFill>
                <a:latin typeface="Roboto"/>
                <a:ea typeface="Roboto"/>
                <a:cs typeface="Roboto"/>
                <a:sym typeface="Roboto"/>
              </a:endParaRPr>
            </a:p>
            <a:p>
              <a:pPr indent="0" lvl="0" marL="0" marR="0" rtl="0" algn="l">
                <a:lnSpc>
                  <a:spcPct val="139983"/>
                </a:lnSpc>
                <a:spcBef>
                  <a:spcPts val="0"/>
                </a:spcBef>
                <a:spcAft>
                  <a:spcPts val="0"/>
                </a:spcAft>
                <a:buClr>
                  <a:srgbClr val="000000"/>
                </a:buClr>
                <a:buSzPts val="2486"/>
                <a:buFont typeface="Arial"/>
                <a:buNone/>
              </a:pPr>
              <a:r>
                <a:t/>
              </a:r>
              <a:endParaRPr b="0" i="0" sz="2486" u="none" cap="none" strike="noStrike">
                <a:solidFill>
                  <a:srgbClr val="F7F4FA"/>
                </a:solidFill>
                <a:latin typeface="Roboto"/>
                <a:ea typeface="Roboto"/>
                <a:cs typeface="Roboto"/>
                <a:sym typeface="Roboto"/>
              </a:endParaRPr>
            </a:p>
            <a:p>
              <a:pPr indent="0" lvl="0" marL="0" marR="0" rtl="0" algn="l">
                <a:lnSpc>
                  <a:spcPct val="139983"/>
                </a:lnSpc>
                <a:spcBef>
                  <a:spcPts val="0"/>
                </a:spcBef>
                <a:spcAft>
                  <a:spcPts val="0"/>
                </a:spcAft>
                <a:buClr>
                  <a:srgbClr val="000000"/>
                </a:buClr>
                <a:buSzPts val="2486"/>
                <a:buFont typeface="Arial"/>
                <a:buNone/>
              </a:pPr>
              <a:r>
                <a:t/>
              </a:r>
              <a:endParaRPr b="0" i="0" sz="2486" u="none" cap="none" strike="noStrike">
                <a:solidFill>
                  <a:srgbClr val="F7F4FA"/>
                </a:solidFill>
                <a:latin typeface="Roboto"/>
                <a:ea typeface="Roboto"/>
                <a:cs typeface="Roboto"/>
                <a:sym typeface="Roboto"/>
              </a:endParaRPr>
            </a:p>
          </p:txBody>
        </p:sp>
      </p:grpSp>
      <p:pic>
        <p:nvPicPr>
          <p:cNvPr id="162" name="Google Shape;162;g7ac2a4d293_1_48"/>
          <p:cNvPicPr preferRelativeResize="0"/>
          <p:nvPr/>
        </p:nvPicPr>
        <p:blipFill rotWithShape="1">
          <a:blip r:embed="rId7">
            <a:alphaModFix/>
          </a:blip>
          <a:srcRect b="0" l="0" r="0" t="0"/>
          <a:stretch/>
        </p:blipFill>
        <p:spPr>
          <a:xfrm>
            <a:off x="11061700" y="4218485"/>
            <a:ext cx="7226300" cy="609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6" name="Shape 166"/>
        <p:cNvGrpSpPr/>
        <p:nvPr/>
      </p:nvGrpSpPr>
      <p:grpSpPr>
        <a:xfrm>
          <a:off x="0" y="0"/>
          <a:ext cx="0" cy="0"/>
          <a:chOff x="0" y="0"/>
          <a:chExt cx="0" cy="0"/>
        </a:xfrm>
      </p:grpSpPr>
      <p:pic>
        <p:nvPicPr>
          <p:cNvPr id="167" name="Google Shape;167;g7ac2a4d293_1_61"/>
          <p:cNvPicPr preferRelativeResize="0"/>
          <p:nvPr/>
        </p:nvPicPr>
        <p:blipFill rotWithShape="1">
          <a:blip r:embed="rId3">
            <a:alphaModFix/>
          </a:blip>
          <a:srcRect b="0" l="0" r="0" t="0"/>
          <a:stretch/>
        </p:blipFill>
        <p:spPr>
          <a:xfrm rot="5400000">
            <a:off x="743502" y="-262531"/>
            <a:ext cx="1892551" cy="3379556"/>
          </a:xfrm>
          <a:prstGeom prst="rect">
            <a:avLst/>
          </a:prstGeom>
          <a:noFill/>
          <a:ln>
            <a:noFill/>
          </a:ln>
        </p:spPr>
      </p:pic>
      <p:pic>
        <p:nvPicPr>
          <p:cNvPr id="168" name="Google Shape;168;g7ac2a4d293_1_61"/>
          <p:cNvPicPr preferRelativeResize="0"/>
          <p:nvPr/>
        </p:nvPicPr>
        <p:blipFill rotWithShape="1">
          <a:blip r:embed="rId4">
            <a:alphaModFix/>
          </a:blip>
          <a:srcRect b="0" l="0" r="0" t="0"/>
          <a:stretch/>
        </p:blipFill>
        <p:spPr>
          <a:xfrm rot="-5400000">
            <a:off x="1236888" y="745255"/>
            <a:ext cx="2220381" cy="2064954"/>
          </a:xfrm>
          <a:prstGeom prst="rect">
            <a:avLst/>
          </a:prstGeom>
          <a:noFill/>
          <a:ln>
            <a:noFill/>
          </a:ln>
        </p:spPr>
      </p:pic>
      <p:sp>
        <p:nvSpPr>
          <p:cNvPr id="169" name="Google Shape;169;g7ac2a4d293_1_61"/>
          <p:cNvSpPr/>
          <p:nvPr/>
        </p:nvSpPr>
        <p:spPr>
          <a:xfrm rot="-5400000">
            <a:off x="6902537" y="1396946"/>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7ac2a4d293_1_61"/>
          <p:cNvSpPr/>
          <p:nvPr/>
        </p:nvSpPr>
        <p:spPr>
          <a:xfrm>
            <a:off x="5668200" y="0"/>
            <a:ext cx="12619801" cy="102942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g7ac2a4d293_1_61"/>
          <p:cNvPicPr preferRelativeResize="0"/>
          <p:nvPr/>
        </p:nvPicPr>
        <p:blipFill rotWithShape="1">
          <a:blip r:embed="rId5">
            <a:alphaModFix/>
          </a:blip>
          <a:srcRect b="0" l="0" r="0" t="0"/>
          <a:stretch/>
        </p:blipFill>
        <p:spPr>
          <a:xfrm>
            <a:off x="17002191" y="8881635"/>
            <a:ext cx="257109" cy="376665"/>
          </a:xfrm>
          <a:prstGeom prst="rect">
            <a:avLst/>
          </a:prstGeom>
          <a:noFill/>
          <a:ln>
            <a:noFill/>
          </a:ln>
        </p:spPr>
      </p:pic>
      <p:pic>
        <p:nvPicPr>
          <p:cNvPr id="172" name="Google Shape;172;g7ac2a4d293_1_61"/>
          <p:cNvPicPr preferRelativeResize="0"/>
          <p:nvPr/>
        </p:nvPicPr>
        <p:blipFill rotWithShape="1">
          <a:blip r:embed="rId6">
            <a:alphaModFix/>
          </a:blip>
          <a:srcRect b="7210" l="5199" r="4993" t="7047"/>
          <a:stretch/>
        </p:blipFill>
        <p:spPr>
          <a:xfrm>
            <a:off x="6414250" y="667550"/>
            <a:ext cx="7814650" cy="6403675"/>
          </a:xfrm>
          <a:prstGeom prst="rect">
            <a:avLst/>
          </a:prstGeom>
          <a:noFill/>
          <a:ln>
            <a:noFill/>
          </a:ln>
        </p:spPr>
      </p:pic>
      <p:pic>
        <p:nvPicPr>
          <p:cNvPr id="173" name="Google Shape;173;g7ac2a4d293_1_61"/>
          <p:cNvPicPr preferRelativeResize="0"/>
          <p:nvPr/>
        </p:nvPicPr>
        <p:blipFill rotWithShape="1">
          <a:blip r:embed="rId7">
            <a:alphaModFix/>
          </a:blip>
          <a:srcRect b="4013" l="2138" r="233" t="22071"/>
          <a:stretch/>
        </p:blipFill>
        <p:spPr>
          <a:xfrm>
            <a:off x="12571178" y="6495474"/>
            <a:ext cx="5169340" cy="3401178"/>
          </a:xfrm>
          <a:prstGeom prst="rect">
            <a:avLst/>
          </a:prstGeom>
          <a:noFill/>
          <a:ln>
            <a:noFill/>
          </a:ln>
        </p:spPr>
      </p:pic>
      <p:grpSp>
        <p:nvGrpSpPr>
          <p:cNvPr id="174" name="Google Shape;174;g7ac2a4d293_1_61"/>
          <p:cNvGrpSpPr/>
          <p:nvPr/>
        </p:nvGrpSpPr>
        <p:grpSpPr>
          <a:xfrm>
            <a:off x="201410" y="2906094"/>
            <a:ext cx="5466825" cy="6634187"/>
            <a:chOff x="0" y="0"/>
            <a:chExt cx="7289100" cy="8845582"/>
          </a:xfrm>
        </p:grpSpPr>
        <p:sp>
          <p:nvSpPr>
            <p:cNvPr id="175" name="Google Shape;175;g7ac2a4d293_1_61"/>
            <p:cNvSpPr txBox="1"/>
            <p:nvPr/>
          </p:nvSpPr>
          <p:spPr>
            <a:xfrm>
              <a:off x="0" y="0"/>
              <a:ext cx="7289100" cy="7668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729"/>
                <a:buFont typeface="Arial"/>
                <a:buNone/>
              </a:pPr>
              <a:r>
                <a:rPr b="0" i="0" lang="en-US" sz="3729" u="none" cap="none" strike="noStrike">
                  <a:solidFill>
                    <a:srgbClr val="F7F4FA"/>
                  </a:solidFill>
                  <a:latin typeface="Arial"/>
                  <a:ea typeface="Arial"/>
                  <a:cs typeface="Arial"/>
                  <a:sym typeface="Arial"/>
                </a:rPr>
                <a:t>Data Characteristic</a:t>
              </a:r>
              <a:endParaRPr b="0" i="0" sz="1400" u="none" cap="none" strike="noStrike">
                <a:solidFill>
                  <a:srgbClr val="000000"/>
                </a:solidFill>
                <a:latin typeface="Arial"/>
                <a:ea typeface="Arial"/>
                <a:cs typeface="Arial"/>
                <a:sym typeface="Arial"/>
              </a:endParaRPr>
            </a:p>
          </p:txBody>
        </p:sp>
        <p:sp>
          <p:nvSpPr>
            <p:cNvPr id="176" name="Google Shape;176;g7ac2a4d293_1_61"/>
            <p:cNvSpPr txBox="1"/>
            <p:nvPr/>
          </p:nvSpPr>
          <p:spPr>
            <a:xfrm>
              <a:off x="0" y="1283782"/>
              <a:ext cx="7289100" cy="7561800"/>
            </a:xfrm>
            <a:prstGeom prst="rect">
              <a:avLst/>
            </a:prstGeom>
            <a:noFill/>
            <a:ln>
              <a:noFill/>
            </a:ln>
          </p:spPr>
          <p:txBody>
            <a:bodyPr anchorCtr="0" anchor="t" bIns="0" lIns="0" spcFirstLastPara="1" rIns="0" wrap="square" tIns="0">
              <a:noAutofit/>
            </a:bodyPr>
            <a:lstStyle/>
            <a:p>
              <a:pPr indent="0" lvl="0" marL="0" marR="0" rtl="0" algn="l">
                <a:lnSpc>
                  <a:spcPct val="139983"/>
                </a:lnSpc>
                <a:spcBef>
                  <a:spcPts val="0"/>
                </a:spcBef>
                <a:spcAft>
                  <a:spcPts val="0"/>
                </a:spcAft>
                <a:buClr>
                  <a:srgbClr val="000000"/>
                </a:buClr>
                <a:buSzPts val="2486"/>
                <a:buFont typeface="Arial"/>
                <a:buNone/>
              </a:pPr>
              <a:r>
                <a:rPr b="0" i="0" lang="en-US" sz="2486" u="none" cap="none" strike="noStrike">
                  <a:solidFill>
                    <a:srgbClr val="F7F4FA"/>
                  </a:solidFill>
                  <a:latin typeface="Roboto"/>
                  <a:ea typeface="Roboto"/>
                  <a:cs typeface="Roboto"/>
                  <a:sym typeface="Roboto"/>
                </a:rPr>
                <a:t>Season 2012-13 Anomaly: Dispute between league &amp; players association.</a:t>
              </a:r>
              <a:endParaRPr b="0" i="0" sz="1400" u="none" cap="none" strike="noStrike">
                <a:solidFill>
                  <a:srgbClr val="000000"/>
                </a:solidFill>
                <a:latin typeface="Arial"/>
                <a:ea typeface="Arial"/>
                <a:cs typeface="Arial"/>
                <a:sym typeface="Arial"/>
              </a:endParaRPr>
            </a:p>
            <a:p>
              <a:pPr indent="0" lvl="0" marL="0" marR="0" rtl="0" algn="l">
                <a:lnSpc>
                  <a:spcPct val="139983"/>
                </a:lnSpc>
                <a:spcBef>
                  <a:spcPts val="0"/>
                </a:spcBef>
                <a:spcAft>
                  <a:spcPts val="0"/>
                </a:spcAft>
                <a:buClr>
                  <a:srgbClr val="000000"/>
                </a:buClr>
                <a:buSzPts val="2486"/>
                <a:buFont typeface="Arial"/>
                <a:buNone/>
              </a:pPr>
              <a:r>
                <a:rPr b="0" i="0" lang="en-US" sz="2486" u="none" cap="none" strike="noStrike">
                  <a:solidFill>
                    <a:srgbClr val="F7F4FA"/>
                  </a:solidFill>
                  <a:latin typeface="Roboto"/>
                  <a:ea typeface="Roboto"/>
                  <a:cs typeface="Roboto"/>
                  <a:sym typeface="Roboto"/>
                </a:rPr>
                <a:t>38 games were cancelled</a:t>
              </a:r>
              <a:endParaRPr b="0" i="0" sz="1400" u="none" cap="none" strike="noStrike">
                <a:solidFill>
                  <a:srgbClr val="000000"/>
                </a:solidFill>
                <a:latin typeface="Arial"/>
                <a:ea typeface="Arial"/>
                <a:cs typeface="Arial"/>
                <a:sym typeface="Arial"/>
              </a:endParaRPr>
            </a:p>
            <a:p>
              <a:pPr indent="0" lvl="0" marL="0" marR="0" rtl="0" algn="l">
                <a:lnSpc>
                  <a:spcPct val="139983"/>
                </a:lnSpc>
                <a:spcBef>
                  <a:spcPts val="0"/>
                </a:spcBef>
                <a:spcAft>
                  <a:spcPts val="0"/>
                </a:spcAft>
                <a:buClr>
                  <a:srgbClr val="000000"/>
                </a:buClr>
                <a:buSzPts val="2486"/>
                <a:buFont typeface="Arial"/>
                <a:buNone/>
              </a:pPr>
              <a:r>
                <a:t/>
              </a:r>
              <a:endParaRPr b="0" i="0" sz="2486" u="none" cap="none" strike="noStrike">
                <a:solidFill>
                  <a:srgbClr val="F7F4FA"/>
                </a:solidFill>
                <a:latin typeface="Roboto"/>
                <a:ea typeface="Roboto"/>
                <a:cs typeface="Roboto"/>
                <a:sym typeface="Roboto"/>
              </a:endParaRPr>
            </a:p>
            <a:p>
              <a:pPr indent="0" lvl="0" marL="0" marR="0" rtl="0" algn="l">
                <a:lnSpc>
                  <a:spcPct val="139983"/>
                </a:lnSpc>
                <a:spcBef>
                  <a:spcPts val="0"/>
                </a:spcBef>
                <a:spcAft>
                  <a:spcPts val="0"/>
                </a:spcAft>
                <a:buClr>
                  <a:srgbClr val="000000"/>
                </a:buClr>
                <a:buSzPts val="2486"/>
                <a:buFont typeface="Arial"/>
                <a:buNone/>
              </a:pPr>
              <a:r>
                <a:rPr b="0" i="0" lang="en-US" sz="2486" u="none" cap="none" strike="noStrike">
                  <a:solidFill>
                    <a:srgbClr val="F7F4FA"/>
                  </a:solidFill>
                  <a:latin typeface="Roboto"/>
                  <a:ea typeface="Roboto"/>
                  <a:cs typeface="Roboto"/>
                  <a:sym typeface="Roboto"/>
                </a:rPr>
                <a:t>Entropy: 1.19 without noticing error.</a:t>
              </a:r>
              <a:endParaRPr b="0" i="0" sz="1400" u="none" cap="none" strike="noStrike">
                <a:solidFill>
                  <a:srgbClr val="000000"/>
                </a:solidFill>
                <a:latin typeface="Arial"/>
                <a:ea typeface="Arial"/>
                <a:cs typeface="Arial"/>
                <a:sym typeface="Arial"/>
              </a:endParaRPr>
            </a:p>
            <a:p>
              <a:pPr indent="0" lvl="0" marL="0" marR="0" rtl="0" algn="l">
                <a:lnSpc>
                  <a:spcPct val="139983"/>
                </a:lnSpc>
                <a:spcBef>
                  <a:spcPts val="0"/>
                </a:spcBef>
                <a:spcAft>
                  <a:spcPts val="0"/>
                </a:spcAft>
                <a:buClr>
                  <a:srgbClr val="000000"/>
                </a:buClr>
                <a:buSzPts val="2486"/>
                <a:buFont typeface="Arial"/>
                <a:buNone/>
              </a:pPr>
              <a:r>
                <a:rPr b="0" i="0" lang="en-US" sz="2486" u="none" cap="none" strike="noStrike">
                  <a:solidFill>
                    <a:srgbClr val="F7F4FA"/>
                  </a:solidFill>
                  <a:latin typeface="Roboto"/>
                  <a:ea typeface="Roboto"/>
                  <a:cs typeface="Roboto"/>
                  <a:sym typeface="Roboto"/>
                </a:rPr>
                <a:t>Averaging 2 quarters entropy dropped to 0.96 (20% decrease)</a:t>
              </a:r>
              <a:endParaRPr b="0" i="0" sz="1400" u="none" cap="none" strike="noStrike">
                <a:solidFill>
                  <a:srgbClr val="000000"/>
                </a:solidFill>
                <a:latin typeface="Arial"/>
                <a:ea typeface="Arial"/>
                <a:cs typeface="Arial"/>
                <a:sym typeface="Arial"/>
              </a:endParaRPr>
            </a:p>
            <a:p>
              <a:pPr indent="0" lvl="0" marL="0" marR="0" rtl="0" algn="l">
                <a:lnSpc>
                  <a:spcPct val="139983"/>
                </a:lnSpc>
                <a:spcBef>
                  <a:spcPts val="0"/>
                </a:spcBef>
                <a:spcAft>
                  <a:spcPts val="0"/>
                </a:spcAft>
                <a:buClr>
                  <a:srgbClr val="000000"/>
                </a:buClr>
                <a:buSzPts val="2486"/>
                <a:buFont typeface="Arial"/>
                <a:buNone/>
              </a:pPr>
              <a:r>
                <a:t/>
              </a:r>
              <a:endParaRPr b="0" i="0" sz="2486" u="none" cap="none" strike="noStrike">
                <a:solidFill>
                  <a:srgbClr val="F7F4FA"/>
                </a:solidFill>
                <a:latin typeface="Roboto"/>
                <a:ea typeface="Roboto"/>
                <a:cs typeface="Roboto"/>
                <a:sym typeface="Roboto"/>
              </a:endParaRPr>
            </a:p>
            <a:p>
              <a:pPr indent="0" lvl="0" marL="0" marR="0" rtl="0" algn="l">
                <a:lnSpc>
                  <a:spcPct val="139983"/>
                </a:lnSpc>
                <a:spcBef>
                  <a:spcPts val="0"/>
                </a:spcBef>
                <a:spcAft>
                  <a:spcPts val="0"/>
                </a:spcAft>
                <a:buClr>
                  <a:srgbClr val="000000"/>
                </a:buClr>
                <a:buSzPts val="2486"/>
                <a:buFont typeface="Arial"/>
                <a:buNone/>
              </a:pPr>
              <a:r>
                <a:rPr b="0" i="0" lang="en-US" sz="2486" u="none" cap="none" strike="noStrike">
                  <a:solidFill>
                    <a:srgbClr val="F7F4FA"/>
                  </a:solidFill>
                  <a:latin typeface="Roboto"/>
                  <a:ea typeface="Roboto"/>
                  <a:cs typeface="Roboto"/>
                  <a:sym typeface="Roboto"/>
                </a:rPr>
                <a:t>Outliers:Most values in Histogram range from 0.45 to 0.8</a:t>
              </a:r>
              <a:endParaRPr b="0" i="0" sz="1400" u="none" cap="none" strike="noStrike">
                <a:solidFill>
                  <a:srgbClr val="000000"/>
                </a:solidFill>
                <a:latin typeface="Arial"/>
                <a:ea typeface="Arial"/>
                <a:cs typeface="Arial"/>
                <a:sym typeface="Arial"/>
              </a:endParaRPr>
            </a:p>
            <a:p>
              <a:pPr indent="0" lvl="0" marL="0" marR="0" rtl="0" algn="l">
                <a:lnSpc>
                  <a:spcPct val="139983"/>
                </a:lnSpc>
                <a:spcBef>
                  <a:spcPts val="0"/>
                </a:spcBef>
                <a:spcAft>
                  <a:spcPts val="0"/>
                </a:spcAft>
                <a:buClr>
                  <a:srgbClr val="000000"/>
                </a:buClr>
                <a:buSzPts val="2486"/>
                <a:buFont typeface="Arial"/>
                <a:buNone/>
              </a:pPr>
              <a:r>
                <a:rPr b="0" i="0" lang="en-US" sz="2486" u="none" cap="none" strike="noStrike">
                  <a:solidFill>
                    <a:srgbClr val="F7F4FA"/>
                  </a:solidFill>
                  <a:latin typeface="Roboto"/>
                  <a:ea typeface="Roboto"/>
                  <a:cs typeface="Roboto"/>
                  <a:sym typeface="Roboto"/>
                </a:rPr>
                <a:t>TS Outliers confirms !</a:t>
              </a:r>
              <a:endParaRPr b="0" i="0" sz="1400" u="none" cap="none" strike="noStrike">
                <a:solidFill>
                  <a:srgbClr val="000000"/>
                </a:solidFill>
                <a:latin typeface="Arial"/>
                <a:ea typeface="Arial"/>
                <a:cs typeface="Arial"/>
                <a:sym typeface="Arial"/>
              </a:endParaRPr>
            </a:p>
            <a:p>
              <a:pPr indent="0" lvl="0" marL="0" marR="0" rtl="0" algn="l">
                <a:lnSpc>
                  <a:spcPct val="139983"/>
                </a:lnSpc>
                <a:spcBef>
                  <a:spcPts val="0"/>
                </a:spcBef>
                <a:spcAft>
                  <a:spcPts val="0"/>
                </a:spcAft>
                <a:buClr>
                  <a:srgbClr val="000000"/>
                </a:buClr>
                <a:buSzPts val="2486"/>
                <a:buFont typeface="Arial"/>
                <a:buNone/>
              </a:pPr>
              <a:r>
                <a:t/>
              </a:r>
              <a:endParaRPr b="0" i="0" sz="2486" u="none" cap="none" strike="noStrike">
                <a:solidFill>
                  <a:srgbClr val="F7F4FA"/>
                </a:solidFill>
                <a:latin typeface="Roboto"/>
                <a:ea typeface="Roboto"/>
                <a:cs typeface="Roboto"/>
                <a:sym typeface="Roboto"/>
              </a:endParaRPr>
            </a:p>
            <a:p>
              <a:pPr indent="0" lvl="0" marL="0" marR="0" rtl="0" algn="l">
                <a:lnSpc>
                  <a:spcPct val="139983"/>
                </a:lnSpc>
                <a:spcBef>
                  <a:spcPts val="0"/>
                </a:spcBef>
                <a:spcAft>
                  <a:spcPts val="0"/>
                </a:spcAft>
                <a:buClr>
                  <a:srgbClr val="000000"/>
                </a:buClr>
                <a:buSzPts val="2486"/>
                <a:buFont typeface="Arial"/>
                <a:buNone/>
              </a:pPr>
              <a:r>
                <a:t/>
              </a:r>
              <a:endParaRPr b="0" i="0" sz="2486" u="none" cap="none" strike="noStrike">
                <a:solidFill>
                  <a:srgbClr val="F7F4FA"/>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g7ac2a4d293_1_74"/>
          <p:cNvPicPr preferRelativeResize="0"/>
          <p:nvPr/>
        </p:nvPicPr>
        <p:blipFill rotWithShape="1">
          <a:blip r:embed="rId3">
            <a:alphaModFix/>
          </a:blip>
          <a:srcRect b="0" l="0" r="0" t="0"/>
          <a:stretch/>
        </p:blipFill>
        <p:spPr>
          <a:xfrm>
            <a:off x="17002191" y="1028700"/>
            <a:ext cx="257109" cy="376665"/>
          </a:xfrm>
          <a:prstGeom prst="rect">
            <a:avLst/>
          </a:prstGeom>
          <a:noFill/>
          <a:ln>
            <a:noFill/>
          </a:ln>
        </p:spPr>
      </p:pic>
      <p:sp>
        <p:nvSpPr>
          <p:cNvPr id="182" name="Google Shape;182;g7ac2a4d293_1_74"/>
          <p:cNvSpPr/>
          <p:nvPr/>
        </p:nvSpPr>
        <p:spPr>
          <a:xfrm rot="-5400000">
            <a:off x="8356433" y="5344123"/>
            <a:ext cx="3456127" cy="3455823"/>
          </a:xfrm>
          <a:custGeom>
            <a:rect b="b" l="l" r="r" t="t"/>
            <a:pathLst>
              <a:path extrusionOk="0"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 name="Google Shape;183;g7ac2a4d293_1_74"/>
          <p:cNvPicPr preferRelativeResize="0"/>
          <p:nvPr/>
        </p:nvPicPr>
        <p:blipFill rotWithShape="1">
          <a:blip r:embed="rId4">
            <a:alphaModFix/>
          </a:blip>
          <a:srcRect b="0" l="0" r="0" t="0"/>
          <a:stretch/>
        </p:blipFill>
        <p:spPr>
          <a:xfrm>
            <a:off x="8508347" y="1870648"/>
            <a:ext cx="3314079" cy="3082093"/>
          </a:xfrm>
          <a:prstGeom prst="rect">
            <a:avLst/>
          </a:prstGeom>
          <a:noFill/>
          <a:ln>
            <a:noFill/>
          </a:ln>
        </p:spPr>
      </p:pic>
      <p:pic>
        <p:nvPicPr>
          <p:cNvPr id="184" name="Google Shape;184;g7ac2a4d293_1_74"/>
          <p:cNvPicPr preferRelativeResize="0"/>
          <p:nvPr/>
        </p:nvPicPr>
        <p:blipFill rotWithShape="1">
          <a:blip r:embed="rId4">
            <a:alphaModFix/>
          </a:blip>
          <a:srcRect b="0" l="0" r="0" t="0"/>
          <a:stretch/>
        </p:blipFill>
        <p:spPr>
          <a:xfrm>
            <a:off x="12528998" y="5316220"/>
            <a:ext cx="3314079" cy="3082093"/>
          </a:xfrm>
          <a:prstGeom prst="rect">
            <a:avLst/>
          </a:prstGeom>
          <a:noFill/>
          <a:ln>
            <a:noFill/>
          </a:ln>
        </p:spPr>
      </p:pic>
      <p:sp>
        <p:nvSpPr>
          <p:cNvPr id="185" name="Google Shape;185;g7ac2a4d293_1_74"/>
          <p:cNvSpPr/>
          <p:nvPr/>
        </p:nvSpPr>
        <p:spPr>
          <a:xfrm rot="5400000">
            <a:off x="12690703" y="1487055"/>
            <a:ext cx="3456127" cy="3455823"/>
          </a:xfrm>
          <a:custGeom>
            <a:rect b="b" l="l" r="r" t="t"/>
            <a:pathLst>
              <a:path extrusionOk="0"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g7ac2a4d293_1_74"/>
          <p:cNvPicPr preferRelativeResize="0"/>
          <p:nvPr/>
        </p:nvPicPr>
        <p:blipFill rotWithShape="1">
          <a:blip r:embed="rId5">
            <a:alphaModFix/>
          </a:blip>
          <a:srcRect b="0" l="0" r="0" t="0"/>
          <a:stretch/>
        </p:blipFill>
        <p:spPr>
          <a:xfrm>
            <a:off x="9746075" y="3056308"/>
            <a:ext cx="5565846" cy="4174384"/>
          </a:xfrm>
          <a:prstGeom prst="rect">
            <a:avLst/>
          </a:prstGeom>
          <a:noFill/>
          <a:ln>
            <a:noFill/>
          </a:ln>
        </p:spPr>
      </p:pic>
      <p:sp>
        <p:nvSpPr>
          <p:cNvPr id="187" name="Google Shape;187;g7ac2a4d293_1_74"/>
          <p:cNvSpPr txBox="1"/>
          <p:nvPr/>
        </p:nvSpPr>
        <p:spPr>
          <a:xfrm>
            <a:off x="1028700" y="1019175"/>
            <a:ext cx="5825100" cy="855300"/>
          </a:xfrm>
          <a:prstGeom prst="rect">
            <a:avLst/>
          </a:prstGeom>
          <a:noFill/>
          <a:ln>
            <a:noFill/>
          </a:ln>
        </p:spPr>
        <p:txBody>
          <a:bodyPr anchorCtr="0" anchor="t" bIns="0" lIns="0" spcFirstLastPara="1" rIns="0" wrap="square" tIns="0">
            <a:noAutofit/>
          </a:bodyPr>
          <a:lstStyle/>
          <a:p>
            <a:pPr indent="0" lvl="0" marL="0" marR="0" rtl="0" algn="l">
              <a:lnSpc>
                <a:spcPct val="120003"/>
              </a:lnSpc>
              <a:spcBef>
                <a:spcPts val="0"/>
              </a:spcBef>
              <a:spcAft>
                <a:spcPts val="0"/>
              </a:spcAft>
              <a:buClr>
                <a:srgbClr val="000000"/>
              </a:buClr>
              <a:buSzPts val="5599"/>
              <a:buFont typeface="Arial"/>
              <a:buNone/>
            </a:pPr>
            <a:r>
              <a:rPr b="0" i="0" lang="en-US" sz="5599" u="none" cap="none" strike="noStrike">
                <a:solidFill>
                  <a:srgbClr val="17161C"/>
                </a:solidFill>
                <a:latin typeface="Arial"/>
                <a:ea typeface="Arial"/>
                <a:cs typeface="Arial"/>
                <a:sym typeface="Arial"/>
              </a:rPr>
              <a:t>Modeling</a:t>
            </a:r>
            <a:endParaRPr b="0" i="0" sz="1400" u="none" cap="none" strike="noStrike">
              <a:solidFill>
                <a:srgbClr val="000000"/>
              </a:solidFill>
              <a:latin typeface="Arial"/>
              <a:ea typeface="Arial"/>
              <a:cs typeface="Arial"/>
              <a:sym typeface="Arial"/>
            </a:endParaRPr>
          </a:p>
        </p:txBody>
      </p:sp>
      <p:grpSp>
        <p:nvGrpSpPr>
          <p:cNvPr id="188" name="Google Shape;188;g7ac2a4d293_1_74"/>
          <p:cNvGrpSpPr/>
          <p:nvPr/>
        </p:nvGrpSpPr>
        <p:grpSpPr>
          <a:xfrm>
            <a:off x="1028700" y="2735303"/>
            <a:ext cx="5825250" cy="3985165"/>
            <a:chOff x="0" y="-9525"/>
            <a:chExt cx="7767000" cy="5313553"/>
          </a:xfrm>
        </p:grpSpPr>
        <p:sp>
          <p:nvSpPr>
            <p:cNvPr id="189" name="Google Shape;189;g7ac2a4d293_1_74"/>
            <p:cNvSpPr txBox="1"/>
            <p:nvPr/>
          </p:nvSpPr>
          <p:spPr>
            <a:xfrm>
              <a:off x="0" y="-9525"/>
              <a:ext cx="7767000" cy="7497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599"/>
                <a:buFont typeface="Arial"/>
                <a:buNone/>
              </a:pPr>
              <a:r>
                <a:rPr b="0" i="0" lang="en-US" sz="3599" u="none" cap="none" strike="noStrike">
                  <a:solidFill>
                    <a:srgbClr val="17161C"/>
                  </a:solidFill>
                  <a:latin typeface="Arial"/>
                  <a:ea typeface="Arial"/>
                  <a:cs typeface="Arial"/>
                  <a:sym typeface="Arial"/>
                </a:rPr>
                <a:t>Tests of Non-linearity</a:t>
              </a:r>
              <a:endParaRPr b="0" i="0" sz="1400" u="none" cap="none" strike="noStrike">
                <a:solidFill>
                  <a:srgbClr val="000000"/>
                </a:solidFill>
                <a:latin typeface="Arial"/>
                <a:ea typeface="Arial"/>
                <a:cs typeface="Arial"/>
                <a:sym typeface="Arial"/>
              </a:endParaRPr>
            </a:p>
          </p:txBody>
        </p:sp>
        <p:sp>
          <p:nvSpPr>
            <p:cNvPr id="190" name="Google Shape;190;g7ac2a4d293_1_74"/>
            <p:cNvSpPr txBox="1"/>
            <p:nvPr/>
          </p:nvSpPr>
          <p:spPr>
            <a:xfrm>
              <a:off x="0" y="886654"/>
              <a:ext cx="7767000" cy="12042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P-Value of most tests &gt;0.05, </a:t>
              </a:r>
              <a:r>
                <a:rPr b="1" i="1" lang="en-US" sz="2600" u="none" cap="none" strike="noStrike">
                  <a:solidFill>
                    <a:srgbClr val="17161C"/>
                  </a:solidFill>
                  <a:latin typeface="Roboto"/>
                  <a:ea typeface="Roboto"/>
                  <a:cs typeface="Roboto"/>
                  <a:sym typeface="Roboto"/>
                </a:rPr>
                <a:t>"indicating a non-linear model is not necessary"</a:t>
              </a:r>
              <a:endParaRPr b="0" i="0" sz="1400" u="none" cap="none" strike="noStrike">
                <a:solidFill>
                  <a:srgbClr val="000000"/>
                </a:solidFill>
                <a:latin typeface="Arial"/>
                <a:ea typeface="Arial"/>
                <a:cs typeface="Arial"/>
                <a:sym typeface="Arial"/>
              </a:endParaRPr>
            </a:p>
          </p:txBody>
        </p:sp>
        <p:sp>
          <p:nvSpPr>
            <p:cNvPr id="191" name="Google Shape;191;g7ac2a4d293_1_74"/>
            <p:cNvSpPr txBox="1"/>
            <p:nvPr/>
          </p:nvSpPr>
          <p:spPr>
            <a:xfrm>
              <a:off x="0" y="3203649"/>
              <a:ext cx="7767000" cy="7497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599"/>
                <a:buFont typeface="Arial"/>
                <a:buNone/>
              </a:pPr>
              <a:r>
                <a:rPr b="0" i="0" lang="en-US" sz="3599" u="none" cap="none" strike="noStrike">
                  <a:solidFill>
                    <a:srgbClr val="17161C"/>
                  </a:solidFill>
                  <a:latin typeface="Arial"/>
                  <a:ea typeface="Arial"/>
                  <a:cs typeface="Arial"/>
                  <a:sym typeface="Arial"/>
                </a:rPr>
                <a:t>Transformation</a:t>
              </a:r>
              <a:endParaRPr b="0" i="0" sz="1400" u="none" cap="none" strike="noStrike">
                <a:solidFill>
                  <a:srgbClr val="000000"/>
                </a:solidFill>
                <a:latin typeface="Arial"/>
                <a:ea typeface="Arial"/>
                <a:cs typeface="Arial"/>
                <a:sym typeface="Arial"/>
              </a:endParaRPr>
            </a:p>
          </p:txBody>
        </p:sp>
        <p:sp>
          <p:nvSpPr>
            <p:cNvPr id="192" name="Google Shape;192;g7ac2a4d293_1_74"/>
            <p:cNvSpPr txBox="1"/>
            <p:nvPr/>
          </p:nvSpPr>
          <p:spPr>
            <a:xfrm>
              <a:off x="0" y="4099828"/>
              <a:ext cx="7767000" cy="12042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Box- Cox lambda , parameter generated is -0.0731</a:t>
              </a:r>
              <a:endParaRPr b="0" i="0" sz="1400" u="none" cap="none" strike="noStrike">
                <a:solidFill>
                  <a:srgbClr val="000000"/>
                </a:solidFill>
                <a:latin typeface="Arial"/>
                <a:ea typeface="Arial"/>
                <a:cs typeface="Arial"/>
                <a:sym typeface="Arial"/>
              </a:endParaRPr>
            </a:p>
          </p:txBody>
        </p:sp>
      </p:grpSp>
      <p:grpSp>
        <p:nvGrpSpPr>
          <p:cNvPr id="193" name="Google Shape;193;g7ac2a4d293_1_74"/>
          <p:cNvGrpSpPr/>
          <p:nvPr/>
        </p:nvGrpSpPr>
        <p:grpSpPr>
          <a:xfrm>
            <a:off x="1028700" y="7412288"/>
            <a:ext cx="5402250" cy="4911562"/>
            <a:chOff x="0" y="-9525"/>
            <a:chExt cx="7203000" cy="6548749"/>
          </a:xfrm>
        </p:grpSpPr>
        <p:sp>
          <p:nvSpPr>
            <p:cNvPr id="194" name="Google Shape;194;g7ac2a4d293_1_74"/>
            <p:cNvSpPr txBox="1"/>
            <p:nvPr/>
          </p:nvSpPr>
          <p:spPr>
            <a:xfrm>
              <a:off x="0" y="-9525"/>
              <a:ext cx="7203000" cy="7497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599"/>
                <a:buFont typeface="Arial"/>
                <a:buNone/>
              </a:pPr>
              <a:r>
                <a:rPr b="0" i="0" lang="en-US" sz="3599" u="none" cap="none" strike="noStrike">
                  <a:solidFill>
                    <a:srgbClr val="17161C"/>
                  </a:solidFill>
                  <a:latin typeface="Arial"/>
                  <a:ea typeface="Arial"/>
                  <a:cs typeface="Arial"/>
                  <a:sym typeface="Arial"/>
                </a:rPr>
                <a:t>Testing Set</a:t>
              </a:r>
              <a:endParaRPr b="0" i="0" sz="1400" u="none" cap="none" strike="noStrike">
                <a:solidFill>
                  <a:srgbClr val="000000"/>
                </a:solidFill>
                <a:latin typeface="Arial"/>
                <a:ea typeface="Arial"/>
                <a:cs typeface="Arial"/>
                <a:sym typeface="Arial"/>
              </a:endParaRPr>
            </a:p>
          </p:txBody>
        </p:sp>
        <p:sp>
          <p:nvSpPr>
            <p:cNvPr id="195" name="Google Shape;195;g7ac2a4d293_1_74"/>
            <p:cNvSpPr txBox="1"/>
            <p:nvPr/>
          </p:nvSpPr>
          <p:spPr>
            <a:xfrm>
              <a:off x="0" y="886654"/>
              <a:ext cx="7203000" cy="24396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2 Observations taken for Testing Set</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Goal is to forecast Points % for next quarter</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600"/>
                <a:buFont typeface="Arial"/>
                <a:buNone/>
              </a:pPr>
              <a:r>
                <a:t/>
              </a:r>
              <a:endParaRPr b="0" i="0" sz="2600" u="none" cap="none" strike="noStrike">
                <a:solidFill>
                  <a:srgbClr val="17161C"/>
                </a:solidFill>
                <a:latin typeface="Roboto"/>
                <a:ea typeface="Roboto"/>
                <a:cs typeface="Roboto"/>
                <a:sym typeface="Roboto"/>
              </a:endParaRPr>
            </a:p>
          </p:txBody>
        </p:sp>
        <p:sp>
          <p:nvSpPr>
            <p:cNvPr id="196" name="Google Shape;196;g7ac2a4d293_1_74"/>
            <p:cNvSpPr txBox="1"/>
            <p:nvPr/>
          </p:nvSpPr>
          <p:spPr>
            <a:xfrm>
              <a:off x="0" y="5335024"/>
              <a:ext cx="7203000" cy="12042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600"/>
                <a:buFont typeface="Arial"/>
                <a:buNone/>
              </a:pPr>
              <a:r>
                <a:rPr b="0" i="0" lang="en-US" sz="2600" u="none" cap="none" strike="noStrike">
                  <a:solidFill>
                    <a:srgbClr val="17161C"/>
                  </a:solidFill>
                  <a:latin typeface="Roboto"/>
                  <a:ea typeface="Roboto"/>
                  <a:cs typeface="Roboto"/>
                  <a:sym typeface="Roboto"/>
                </a:rPr>
                <a:t>Box- Cox lambda , parameter generated is -0.0731</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0" name="Shape 200"/>
        <p:cNvGrpSpPr/>
        <p:nvPr/>
      </p:nvGrpSpPr>
      <p:grpSpPr>
        <a:xfrm>
          <a:off x="0" y="0"/>
          <a:ext cx="0" cy="0"/>
          <a:chOff x="0" y="0"/>
          <a:chExt cx="0" cy="0"/>
        </a:xfrm>
      </p:grpSpPr>
      <p:pic>
        <p:nvPicPr>
          <p:cNvPr id="201" name="Google Shape;201;g7ac2a4d293_1_93"/>
          <p:cNvPicPr preferRelativeResize="0"/>
          <p:nvPr/>
        </p:nvPicPr>
        <p:blipFill rotWithShape="1">
          <a:blip r:embed="rId3">
            <a:alphaModFix/>
          </a:blip>
          <a:srcRect b="0" l="0" r="0" t="0"/>
          <a:stretch/>
        </p:blipFill>
        <p:spPr>
          <a:xfrm rot="5400000">
            <a:off x="743502" y="825081"/>
            <a:ext cx="1892551" cy="3379556"/>
          </a:xfrm>
          <a:prstGeom prst="rect">
            <a:avLst/>
          </a:prstGeom>
          <a:noFill/>
          <a:ln>
            <a:noFill/>
          </a:ln>
        </p:spPr>
      </p:pic>
      <p:pic>
        <p:nvPicPr>
          <p:cNvPr id="202" name="Google Shape;202;g7ac2a4d293_1_93"/>
          <p:cNvPicPr preferRelativeResize="0"/>
          <p:nvPr/>
        </p:nvPicPr>
        <p:blipFill rotWithShape="1">
          <a:blip r:embed="rId4">
            <a:alphaModFix/>
          </a:blip>
          <a:srcRect b="0" l="0" r="0" t="0"/>
          <a:stretch/>
        </p:blipFill>
        <p:spPr>
          <a:xfrm rot="-5400000">
            <a:off x="1230361" y="1137058"/>
            <a:ext cx="3095939" cy="2879223"/>
          </a:xfrm>
          <a:prstGeom prst="rect">
            <a:avLst/>
          </a:prstGeom>
          <a:noFill/>
          <a:ln>
            <a:noFill/>
          </a:ln>
        </p:spPr>
      </p:pic>
      <p:pic>
        <p:nvPicPr>
          <p:cNvPr id="203" name="Google Shape;203;g7ac2a4d293_1_93"/>
          <p:cNvPicPr preferRelativeResize="0"/>
          <p:nvPr/>
        </p:nvPicPr>
        <p:blipFill rotWithShape="1">
          <a:blip r:embed="rId4">
            <a:alphaModFix/>
          </a:blip>
          <a:srcRect b="0" l="0" r="0" t="0"/>
          <a:stretch/>
        </p:blipFill>
        <p:spPr>
          <a:xfrm rot="-5400000">
            <a:off x="4631660" y="1137058"/>
            <a:ext cx="3095939" cy="2879223"/>
          </a:xfrm>
          <a:prstGeom prst="rect">
            <a:avLst/>
          </a:prstGeom>
          <a:noFill/>
          <a:ln>
            <a:noFill/>
          </a:ln>
        </p:spPr>
      </p:pic>
      <p:sp>
        <p:nvSpPr>
          <p:cNvPr id="204" name="Google Shape;204;g7ac2a4d293_1_93"/>
          <p:cNvSpPr/>
          <p:nvPr/>
        </p:nvSpPr>
        <p:spPr>
          <a:xfrm rot="-5400000">
            <a:off x="7212556" y="1396946"/>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7ac2a4d293_1_93"/>
          <p:cNvSpPr/>
          <p:nvPr/>
        </p:nvSpPr>
        <p:spPr>
          <a:xfrm>
            <a:off x="9144000" y="0"/>
            <a:ext cx="9144000" cy="102942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g7ac2a4d293_1_93"/>
          <p:cNvPicPr preferRelativeResize="0"/>
          <p:nvPr/>
        </p:nvPicPr>
        <p:blipFill rotWithShape="1">
          <a:blip r:embed="rId5">
            <a:alphaModFix/>
          </a:blip>
          <a:srcRect b="0" l="0" r="0" t="0"/>
          <a:stretch/>
        </p:blipFill>
        <p:spPr>
          <a:xfrm>
            <a:off x="17002191" y="8881635"/>
            <a:ext cx="257109" cy="376665"/>
          </a:xfrm>
          <a:prstGeom prst="rect">
            <a:avLst/>
          </a:prstGeom>
          <a:noFill/>
          <a:ln>
            <a:noFill/>
          </a:ln>
        </p:spPr>
      </p:pic>
      <p:pic>
        <p:nvPicPr>
          <p:cNvPr id="207" name="Google Shape;207;g7ac2a4d293_1_93"/>
          <p:cNvPicPr preferRelativeResize="0"/>
          <p:nvPr/>
        </p:nvPicPr>
        <p:blipFill rotWithShape="1">
          <a:blip r:embed="rId6">
            <a:alphaModFix/>
          </a:blip>
          <a:srcRect b="6619" l="0" r="0" t="6618"/>
          <a:stretch/>
        </p:blipFill>
        <p:spPr>
          <a:xfrm>
            <a:off x="9616581" y="2514859"/>
            <a:ext cx="8671418" cy="6147963"/>
          </a:xfrm>
          <a:prstGeom prst="rect">
            <a:avLst/>
          </a:prstGeom>
          <a:noFill/>
          <a:ln>
            <a:noFill/>
          </a:ln>
        </p:spPr>
      </p:pic>
      <p:grpSp>
        <p:nvGrpSpPr>
          <p:cNvPr id="208" name="Google Shape;208;g7ac2a4d293_1_93"/>
          <p:cNvGrpSpPr/>
          <p:nvPr/>
        </p:nvGrpSpPr>
        <p:grpSpPr>
          <a:xfrm>
            <a:off x="639927" y="4617418"/>
            <a:ext cx="7156125" cy="1337966"/>
            <a:chOff x="0" y="-9525"/>
            <a:chExt cx="9541500" cy="1783955"/>
          </a:xfrm>
        </p:grpSpPr>
        <p:sp>
          <p:nvSpPr>
            <p:cNvPr id="209" name="Google Shape;209;g7ac2a4d293_1_93"/>
            <p:cNvSpPr txBox="1"/>
            <p:nvPr/>
          </p:nvSpPr>
          <p:spPr>
            <a:xfrm>
              <a:off x="0" y="-9525"/>
              <a:ext cx="9541500" cy="7497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599"/>
                <a:buFont typeface="Arial"/>
                <a:buNone/>
              </a:pPr>
              <a:r>
                <a:rPr b="0" i="0" lang="en-US" sz="3599" u="none" cap="none" strike="noStrike">
                  <a:solidFill>
                    <a:srgbClr val="F7F4FA"/>
                  </a:solidFill>
                  <a:latin typeface="Arial"/>
                  <a:ea typeface="Arial"/>
                  <a:cs typeface="Arial"/>
                  <a:sym typeface="Arial"/>
                </a:rPr>
                <a:t>Naive Model</a:t>
              </a:r>
              <a:endParaRPr b="0" i="0" sz="1400" u="none" cap="none" strike="noStrike">
                <a:solidFill>
                  <a:srgbClr val="000000"/>
                </a:solidFill>
                <a:latin typeface="Arial"/>
                <a:ea typeface="Arial"/>
                <a:cs typeface="Arial"/>
                <a:sym typeface="Arial"/>
              </a:endParaRPr>
            </a:p>
          </p:txBody>
        </p:sp>
        <p:sp>
          <p:nvSpPr>
            <p:cNvPr id="210" name="Google Shape;210;g7ac2a4d293_1_93"/>
            <p:cNvSpPr txBox="1"/>
            <p:nvPr/>
          </p:nvSpPr>
          <p:spPr>
            <a:xfrm>
              <a:off x="0" y="1187630"/>
              <a:ext cx="9541500" cy="586800"/>
            </a:xfrm>
            <a:prstGeom prst="rect">
              <a:avLst/>
            </a:prstGeom>
            <a:noFill/>
            <a:ln>
              <a:noFill/>
            </a:ln>
          </p:spPr>
          <p:txBody>
            <a:bodyPr anchorCtr="0" anchor="t" bIns="0" lIns="0" spcFirstLastPara="1" rIns="0" wrap="square" tIns="0">
              <a:noAutofit/>
            </a:bodyPr>
            <a:lstStyle/>
            <a:p>
              <a:pPr indent="0" lvl="0" marL="0" marR="0" rtl="0" algn="l">
                <a:lnSpc>
                  <a:spcPct val="140015"/>
                </a:lnSpc>
                <a:spcBef>
                  <a:spcPts val="0"/>
                </a:spcBef>
                <a:spcAft>
                  <a:spcPts val="0"/>
                </a:spcAft>
                <a:buClr>
                  <a:srgbClr val="000000"/>
                </a:buClr>
                <a:buSzPts val="2599"/>
                <a:buFont typeface="Arial"/>
                <a:buNone/>
              </a:pPr>
              <a:r>
                <a:rPr b="0" i="0" lang="en-US" sz="2599" u="none" cap="none" strike="noStrike">
                  <a:solidFill>
                    <a:srgbClr val="F7F4FA"/>
                  </a:solidFill>
                  <a:latin typeface="Roboto"/>
                  <a:ea typeface="Roboto"/>
                  <a:cs typeface="Roboto"/>
                  <a:sym typeface="Roboto"/>
                </a:rPr>
                <a:t>Created to Benchmark for comparison purposes</a:t>
              </a:r>
              <a:endParaRPr b="0" i="0" sz="1400" u="none" cap="none" strike="noStrike">
                <a:solidFill>
                  <a:srgbClr val="000000"/>
                </a:solidFill>
                <a:latin typeface="Arial"/>
                <a:ea typeface="Arial"/>
                <a:cs typeface="Arial"/>
                <a:sym typeface="Arial"/>
              </a:endParaRPr>
            </a:p>
          </p:txBody>
        </p:sp>
      </p:grpSp>
      <p:grpSp>
        <p:nvGrpSpPr>
          <p:cNvPr id="211" name="Google Shape;211;g7ac2a4d293_1_93"/>
          <p:cNvGrpSpPr/>
          <p:nvPr/>
        </p:nvGrpSpPr>
        <p:grpSpPr>
          <a:xfrm>
            <a:off x="639927" y="6635116"/>
            <a:ext cx="7156125" cy="3190616"/>
            <a:chOff x="0" y="-9525"/>
            <a:chExt cx="9541500" cy="4254155"/>
          </a:xfrm>
        </p:grpSpPr>
        <p:sp>
          <p:nvSpPr>
            <p:cNvPr id="212" name="Google Shape;212;g7ac2a4d293_1_93"/>
            <p:cNvSpPr txBox="1"/>
            <p:nvPr/>
          </p:nvSpPr>
          <p:spPr>
            <a:xfrm>
              <a:off x="0" y="-9525"/>
              <a:ext cx="9541500" cy="7497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599"/>
                <a:buFont typeface="Arial"/>
                <a:buNone/>
              </a:pPr>
              <a:r>
                <a:rPr b="0" i="0" lang="en-US" sz="3599" u="none" cap="none" strike="noStrike">
                  <a:solidFill>
                    <a:srgbClr val="F7F4FA"/>
                  </a:solidFill>
                  <a:latin typeface="Arial"/>
                  <a:ea typeface="Arial"/>
                  <a:cs typeface="Arial"/>
                  <a:sym typeface="Arial"/>
                </a:rPr>
                <a:t>STL Decomposition</a:t>
              </a:r>
              <a:endParaRPr b="0" i="0" sz="1400" u="none" cap="none" strike="noStrike">
                <a:solidFill>
                  <a:srgbClr val="000000"/>
                </a:solidFill>
                <a:latin typeface="Arial"/>
                <a:ea typeface="Arial"/>
                <a:cs typeface="Arial"/>
                <a:sym typeface="Arial"/>
              </a:endParaRPr>
            </a:p>
          </p:txBody>
        </p:sp>
        <p:sp>
          <p:nvSpPr>
            <p:cNvPr id="213" name="Google Shape;213;g7ac2a4d293_1_93"/>
            <p:cNvSpPr txBox="1"/>
            <p:nvPr/>
          </p:nvSpPr>
          <p:spPr>
            <a:xfrm>
              <a:off x="0" y="1187630"/>
              <a:ext cx="9541500" cy="3057000"/>
            </a:xfrm>
            <a:prstGeom prst="rect">
              <a:avLst/>
            </a:prstGeom>
            <a:noFill/>
            <a:ln>
              <a:noFill/>
            </a:ln>
          </p:spPr>
          <p:txBody>
            <a:bodyPr anchorCtr="0" anchor="t" bIns="0" lIns="0" spcFirstLastPara="1" rIns="0" wrap="square" tIns="0">
              <a:noAutofit/>
            </a:bodyPr>
            <a:lstStyle/>
            <a:p>
              <a:pPr indent="0" lvl="0" marL="0" marR="0" rtl="0" algn="l">
                <a:lnSpc>
                  <a:spcPct val="140015"/>
                </a:lnSpc>
                <a:spcBef>
                  <a:spcPts val="0"/>
                </a:spcBef>
                <a:spcAft>
                  <a:spcPts val="0"/>
                </a:spcAft>
                <a:buClr>
                  <a:srgbClr val="000000"/>
                </a:buClr>
                <a:buSzPts val="2599"/>
                <a:buFont typeface="Arial"/>
                <a:buNone/>
              </a:pPr>
              <a:r>
                <a:rPr b="0" i="0" lang="en-US" sz="2599" u="none" cap="none" strike="noStrike">
                  <a:solidFill>
                    <a:srgbClr val="F7F4FA"/>
                  </a:solidFill>
                  <a:latin typeface="Roboto"/>
                  <a:ea typeface="Roboto"/>
                  <a:cs typeface="Roboto"/>
                  <a:sym typeface="Roboto"/>
                </a:rPr>
                <a:t>No clear upward or downward trend</a:t>
              </a:r>
              <a:endParaRPr b="0" i="0" sz="1400" u="none" cap="none" strike="noStrike">
                <a:solidFill>
                  <a:srgbClr val="000000"/>
                </a:solidFill>
                <a:latin typeface="Arial"/>
                <a:ea typeface="Arial"/>
                <a:cs typeface="Arial"/>
                <a:sym typeface="Arial"/>
              </a:endParaRPr>
            </a:p>
            <a:p>
              <a:pPr indent="0" lvl="0" marL="0" marR="0" rtl="0" algn="l">
                <a:lnSpc>
                  <a:spcPct val="140015"/>
                </a:lnSpc>
                <a:spcBef>
                  <a:spcPts val="0"/>
                </a:spcBef>
                <a:spcAft>
                  <a:spcPts val="0"/>
                </a:spcAft>
                <a:buClr>
                  <a:srgbClr val="000000"/>
                </a:buClr>
                <a:buSzPts val="2599"/>
                <a:buFont typeface="Arial"/>
                <a:buNone/>
              </a:pPr>
              <a:r>
                <a:t/>
              </a:r>
              <a:endParaRPr b="0" i="0" sz="2599" u="none" cap="none" strike="noStrike">
                <a:solidFill>
                  <a:srgbClr val="F7F4FA"/>
                </a:solidFill>
                <a:latin typeface="Roboto"/>
                <a:ea typeface="Roboto"/>
                <a:cs typeface="Roboto"/>
                <a:sym typeface="Roboto"/>
              </a:endParaRPr>
            </a:p>
            <a:p>
              <a:pPr indent="0" lvl="0" marL="0" marR="0" rtl="0" algn="l">
                <a:lnSpc>
                  <a:spcPct val="140015"/>
                </a:lnSpc>
                <a:spcBef>
                  <a:spcPts val="0"/>
                </a:spcBef>
                <a:spcAft>
                  <a:spcPts val="0"/>
                </a:spcAft>
                <a:buClr>
                  <a:srgbClr val="000000"/>
                </a:buClr>
                <a:buSzPts val="2599"/>
                <a:buFont typeface="Arial"/>
                <a:buNone/>
              </a:pPr>
              <a:r>
                <a:rPr b="0" i="0" lang="en-US" sz="2599" u="none" cap="none" strike="noStrike">
                  <a:solidFill>
                    <a:srgbClr val="F7F4FA"/>
                  </a:solidFill>
                  <a:latin typeface="Roboto"/>
                  <a:ea typeface="Roboto"/>
                  <a:cs typeface="Roboto"/>
                  <a:sym typeface="Roboto"/>
                </a:rPr>
                <a:t>Yearly Seasonality observed</a:t>
              </a:r>
              <a:endParaRPr b="0" i="0" sz="1400" u="none" cap="none" strike="noStrike">
                <a:solidFill>
                  <a:srgbClr val="000000"/>
                </a:solidFill>
                <a:latin typeface="Arial"/>
                <a:ea typeface="Arial"/>
                <a:cs typeface="Arial"/>
                <a:sym typeface="Arial"/>
              </a:endParaRPr>
            </a:p>
            <a:p>
              <a:pPr indent="0" lvl="0" marL="0" marR="0" rtl="0" algn="l">
                <a:lnSpc>
                  <a:spcPct val="140015"/>
                </a:lnSpc>
                <a:spcBef>
                  <a:spcPts val="0"/>
                </a:spcBef>
                <a:spcAft>
                  <a:spcPts val="0"/>
                </a:spcAft>
                <a:buClr>
                  <a:srgbClr val="000000"/>
                </a:buClr>
                <a:buSzPts val="2599"/>
                <a:buFont typeface="Arial"/>
                <a:buNone/>
              </a:pPr>
              <a:r>
                <a:t/>
              </a:r>
              <a:endParaRPr b="0" i="0" sz="2599" u="none" cap="none" strike="noStrike">
                <a:solidFill>
                  <a:srgbClr val="F7F4FA"/>
                </a:solidFill>
                <a:latin typeface="Roboto"/>
                <a:ea typeface="Roboto"/>
                <a:cs typeface="Roboto"/>
                <a:sym typeface="Roboto"/>
              </a:endParaRPr>
            </a:p>
            <a:p>
              <a:pPr indent="0" lvl="0" marL="0" marR="0" rtl="0" algn="l">
                <a:lnSpc>
                  <a:spcPct val="140015"/>
                </a:lnSpc>
                <a:spcBef>
                  <a:spcPts val="0"/>
                </a:spcBef>
                <a:spcAft>
                  <a:spcPts val="0"/>
                </a:spcAft>
                <a:buClr>
                  <a:srgbClr val="000000"/>
                </a:buClr>
                <a:buSzPts val="2599"/>
                <a:buFont typeface="Arial"/>
                <a:buNone/>
              </a:pPr>
              <a:r>
                <a:rPr b="0" i="0" lang="en-US" sz="2599" u="none" cap="none" strike="noStrike">
                  <a:solidFill>
                    <a:srgbClr val="F7F4FA"/>
                  </a:solidFill>
                  <a:latin typeface="Roboto"/>
                  <a:ea typeface="Roboto"/>
                  <a:cs typeface="Roboto"/>
                  <a:sym typeface="Roboto"/>
                </a:rPr>
                <a:t>Accuracy measures are saved &amp; compared later</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7" name="Shape 217"/>
        <p:cNvGrpSpPr/>
        <p:nvPr/>
      </p:nvGrpSpPr>
      <p:grpSpPr>
        <a:xfrm>
          <a:off x="0" y="0"/>
          <a:ext cx="0" cy="0"/>
          <a:chOff x="0" y="0"/>
          <a:chExt cx="0" cy="0"/>
        </a:xfrm>
      </p:grpSpPr>
      <p:sp>
        <p:nvSpPr>
          <p:cNvPr id="218" name="Google Shape;218;g7ac2a4d293_1_109"/>
          <p:cNvSpPr/>
          <p:nvPr/>
        </p:nvSpPr>
        <p:spPr>
          <a:xfrm>
            <a:off x="9144000" y="668791"/>
            <a:ext cx="9144000" cy="10287000"/>
          </a:xfrm>
          <a:prstGeom prst="rect">
            <a:avLst/>
          </a:prstGeom>
          <a:solidFill>
            <a:srgbClr val="F7F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9" name="Google Shape;219;g7ac2a4d293_1_109"/>
          <p:cNvPicPr preferRelativeResize="0"/>
          <p:nvPr/>
        </p:nvPicPr>
        <p:blipFill rotWithShape="1">
          <a:blip r:embed="rId3">
            <a:alphaModFix/>
          </a:blip>
          <a:srcRect b="0" l="0" r="0" t="0"/>
          <a:stretch/>
        </p:blipFill>
        <p:spPr>
          <a:xfrm rot="5400000">
            <a:off x="6436541" y="5920649"/>
            <a:ext cx="3095939" cy="2879223"/>
          </a:xfrm>
          <a:prstGeom prst="rect">
            <a:avLst/>
          </a:prstGeom>
          <a:noFill/>
          <a:ln>
            <a:noFill/>
          </a:ln>
        </p:spPr>
      </p:pic>
      <p:sp>
        <p:nvSpPr>
          <p:cNvPr id="220" name="Google Shape;220;g7ac2a4d293_1_109"/>
          <p:cNvSpPr/>
          <p:nvPr/>
        </p:nvSpPr>
        <p:spPr>
          <a:xfrm rot="5400000">
            <a:off x="7620454" y="8540558"/>
            <a:ext cx="714375" cy="748458"/>
          </a:xfrm>
          <a:custGeom>
            <a:rect b="b" l="l" r="r" t="t"/>
            <a:pathLst>
              <a:path extrusionOk="0" h="11514742" w="10990384">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g7ac2a4d293_1_109"/>
          <p:cNvPicPr preferRelativeResize="0"/>
          <p:nvPr/>
        </p:nvPicPr>
        <p:blipFill rotWithShape="1">
          <a:blip r:embed="rId4">
            <a:alphaModFix/>
          </a:blip>
          <a:srcRect b="0" l="15950" r="15943" t="0"/>
          <a:stretch/>
        </p:blipFill>
        <p:spPr>
          <a:xfrm>
            <a:off x="368980" y="2252669"/>
            <a:ext cx="8395422" cy="5300822"/>
          </a:xfrm>
          <a:prstGeom prst="rect">
            <a:avLst/>
          </a:prstGeom>
          <a:noFill/>
          <a:ln>
            <a:noFill/>
          </a:ln>
        </p:spPr>
      </p:pic>
      <p:sp>
        <p:nvSpPr>
          <p:cNvPr id="222" name="Google Shape;222;g7ac2a4d293_1_109"/>
          <p:cNvSpPr txBox="1"/>
          <p:nvPr/>
        </p:nvSpPr>
        <p:spPr>
          <a:xfrm>
            <a:off x="397412" y="381538"/>
            <a:ext cx="7206000" cy="1772400"/>
          </a:xfrm>
          <a:prstGeom prst="rect">
            <a:avLst/>
          </a:prstGeom>
          <a:noFill/>
          <a:ln>
            <a:noFill/>
          </a:ln>
        </p:spPr>
        <p:txBody>
          <a:bodyPr anchorCtr="0" anchor="t" bIns="0" lIns="0" spcFirstLastPara="1" rIns="0" wrap="square" tIns="0">
            <a:noAutofit/>
          </a:bodyPr>
          <a:lstStyle/>
          <a:p>
            <a:pPr indent="0" lvl="0" marL="0" marR="0" rtl="0" algn="l">
              <a:lnSpc>
                <a:spcPct val="120005"/>
              </a:lnSpc>
              <a:spcBef>
                <a:spcPts val="0"/>
              </a:spcBef>
              <a:spcAft>
                <a:spcPts val="0"/>
              </a:spcAft>
              <a:buClr>
                <a:srgbClr val="000000"/>
              </a:buClr>
              <a:buSzPts val="3599"/>
              <a:buFont typeface="Arial"/>
              <a:buNone/>
            </a:pPr>
            <a:r>
              <a:rPr b="0" i="0" lang="en-US" sz="3599" u="none" cap="none" strike="noStrike">
                <a:solidFill>
                  <a:srgbClr val="F7F4FA"/>
                </a:solidFill>
                <a:latin typeface="Arial"/>
                <a:ea typeface="Arial"/>
                <a:cs typeface="Arial"/>
                <a:sym typeface="Arial"/>
              </a:rPr>
              <a:t>ETS Models</a:t>
            </a:r>
            <a:endParaRPr b="0" i="0" sz="3599" u="none" cap="none" strike="noStrike">
              <a:solidFill>
                <a:srgbClr val="F7F4FA"/>
              </a:solidFill>
              <a:latin typeface="Arial"/>
              <a:ea typeface="Arial"/>
              <a:cs typeface="Arial"/>
              <a:sym typeface="Arial"/>
            </a:endParaRPr>
          </a:p>
          <a:p>
            <a:pPr indent="0" lvl="0" marL="0" marR="0" rtl="0" algn="l">
              <a:lnSpc>
                <a:spcPct val="120008"/>
              </a:lnSpc>
              <a:spcBef>
                <a:spcPts val="0"/>
              </a:spcBef>
              <a:spcAft>
                <a:spcPts val="0"/>
              </a:spcAft>
              <a:buClr>
                <a:srgbClr val="000000"/>
              </a:buClr>
              <a:buSzPts val="2399"/>
              <a:buFont typeface="Arial"/>
              <a:buNone/>
            </a:pPr>
            <a:r>
              <a:rPr b="0" i="0" lang="en-US" sz="2399" u="none" cap="none" strike="noStrike">
                <a:solidFill>
                  <a:srgbClr val="F7F4FA"/>
                </a:solidFill>
                <a:latin typeface="Arial"/>
                <a:ea typeface="Arial"/>
                <a:cs typeface="Arial"/>
                <a:sym typeface="Arial"/>
              </a:rPr>
              <a:t>Best ETS with log-transformation is the best candidate for prediction</a:t>
            </a:r>
            <a:endParaRPr b="0" i="0" sz="1400" u="none" cap="none" strike="noStrike">
              <a:solidFill>
                <a:srgbClr val="000000"/>
              </a:solidFill>
              <a:latin typeface="Arial"/>
              <a:ea typeface="Arial"/>
              <a:cs typeface="Arial"/>
              <a:sym typeface="Arial"/>
            </a:endParaRPr>
          </a:p>
        </p:txBody>
      </p:sp>
      <p:sp>
        <p:nvSpPr>
          <p:cNvPr id="223" name="Google Shape;223;g7ac2a4d293_1_109"/>
          <p:cNvSpPr txBox="1"/>
          <p:nvPr/>
        </p:nvSpPr>
        <p:spPr>
          <a:xfrm>
            <a:off x="11516822" y="570072"/>
            <a:ext cx="5784600" cy="664800"/>
          </a:xfrm>
          <a:prstGeom prst="rect">
            <a:avLst/>
          </a:prstGeom>
          <a:noFill/>
          <a:ln>
            <a:noFill/>
          </a:ln>
        </p:spPr>
        <p:txBody>
          <a:bodyPr anchorCtr="0" anchor="t" bIns="0" lIns="0" spcFirstLastPara="1" rIns="0" wrap="square" tIns="0">
            <a:noAutofit/>
          </a:bodyPr>
          <a:lstStyle/>
          <a:p>
            <a:pPr indent="0" lvl="0" marL="0" marR="0" rtl="0" algn="r">
              <a:lnSpc>
                <a:spcPct val="120005"/>
              </a:lnSpc>
              <a:spcBef>
                <a:spcPts val="0"/>
              </a:spcBef>
              <a:spcAft>
                <a:spcPts val="0"/>
              </a:spcAft>
              <a:buClr>
                <a:srgbClr val="000000"/>
              </a:buClr>
              <a:buSzPts val="3599"/>
              <a:buFont typeface="Arial"/>
              <a:buNone/>
            </a:pPr>
            <a:r>
              <a:rPr b="0" i="0" lang="en-US" sz="3599" u="none" cap="none" strike="noStrike">
                <a:solidFill>
                  <a:srgbClr val="17161C"/>
                </a:solidFill>
                <a:latin typeface="Arial"/>
                <a:ea typeface="Arial"/>
                <a:cs typeface="Arial"/>
                <a:sym typeface="Arial"/>
              </a:rPr>
              <a:t>ETS Comparison</a:t>
            </a:r>
            <a:endParaRPr b="0" i="0" sz="1400" u="none" cap="none" strike="noStrike">
              <a:solidFill>
                <a:srgbClr val="000000"/>
              </a:solidFill>
              <a:latin typeface="Arial"/>
              <a:ea typeface="Arial"/>
              <a:cs typeface="Arial"/>
              <a:sym typeface="Arial"/>
            </a:endParaRPr>
          </a:p>
        </p:txBody>
      </p:sp>
      <p:sp>
        <p:nvSpPr>
          <p:cNvPr id="224" name="Google Shape;224;g7ac2a4d293_1_109"/>
          <p:cNvSpPr txBox="1"/>
          <p:nvPr/>
        </p:nvSpPr>
        <p:spPr>
          <a:xfrm>
            <a:off x="383613" y="7917066"/>
            <a:ext cx="7372800" cy="443100"/>
          </a:xfrm>
          <a:prstGeom prst="rect">
            <a:avLst/>
          </a:prstGeom>
          <a:noFill/>
          <a:ln>
            <a:noFill/>
          </a:ln>
        </p:spPr>
        <p:txBody>
          <a:bodyPr anchorCtr="0" anchor="t" bIns="0" lIns="0" spcFirstLastPara="1" rIns="0" wrap="square" tIns="0">
            <a:noAutofit/>
          </a:bodyPr>
          <a:lstStyle/>
          <a:p>
            <a:pPr indent="0" lvl="0" marL="0" marR="0" rtl="0" algn="just">
              <a:lnSpc>
                <a:spcPct val="120008"/>
              </a:lnSpc>
              <a:spcBef>
                <a:spcPts val="0"/>
              </a:spcBef>
              <a:spcAft>
                <a:spcPts val="0"/>
              </a:spcAft>
              <a:buClr>
                <a:srgbClr val="000000"/>
              </a:buClr>
              <a:buSzPts val="2399"/>
              <a:buFont typeface="Arial"/>
              <a:buNone/>
            </a:pPr>
            <a:r>
              <a:rPr b="0" i="0" lang="en-US" sz="2399" u="none" cap="none" strike="noStrike">
                <a:solidFill>
                  <a:schemeClr val="lt1"/>
                </a:solidFill>
                <a:latin typeface="Arial"/>
                <a:ea typeface="Arial"/>
                <a:cs typeface="Arial"/>
                <a:sym typeface="Arial"/>
              </a:rPr>
              <a:t>ETS (A,N,A) : Largest MAPE, MASE &amp; AIC</a:t>
            </a:r>
            <a:endParaRPr b="0" i="0" sz="1400" u="none" cap="none" strike="noStrike">
              <a:solidFill>
                <a:schemeClr val="lt1"/>
              </a:solidFill>
              <a:latin typeface="Arial"/>
              <a:ea typeface="Arial"/>
              <a:cs typeface="Arial"/>
              <a:sym typeface="Arial"/>
            </a:endParaRPr>
          </a:p>
        </p:txBody>
      </p:sp>
      <p:sp>
        <p:nvSpPr>
          <p:cNvPr id="225" name="Google Shape;225;g7ac2a4d293_1_109"/>
          <p:cNvSpPr txBox="1"/>
          <p:nvPr/>
        </p:nvSpPr>
        <p:spPr>
          <a:xfrm>
            <a:off x="383613" y="8360136"/>
            <a:ext cx="8641800" cy="2030700"/>
          </a:xfrm>
          <a:prstGeom prst="rect">
            <a:avLst/>
          </a:prstGeom>
          <a:noFill/>
          <a:ln>
            <a:noFill/>
          </a:ln>
        </p:spPr>
        <p:txBody>
          <a:bodyPr anchorCtr="0" anchor="t" bIns="0" lIns="0" spcFirstLastPara="1" rIns="0" wrap="square" tIns="0">
            <a:noAutofit/>
          </a:bodyPr>
          <a:lstStyle/>
          <a:p>
            <a:pPr indent="0" lvl="0" marL="0" marR="0" rtl="0" algn="just">
              <a:lnSpc>
                <a:spcPct val="120008"/>
              </a:lnSpc>
              <a:spcBef>
                <a:spcPts val="0"/>
              </a:spcBef>
              <a:spcAft>
                <a:spcPts val="0"/>
              </a:spcAft>
              <a:buClr>
                <a:srgbClr val="000000"/>
              </a:buClr>
              <a:buSzPts val="2399"/>
              <a:buFont typeface="Arial"/>
              <a:buNone/>
            </a:pPr>
            <a:r>
              <a:rPr b="0" i="0" lang="en-US" sz="2399" u="none" cap="none" strike="noStrike">
                <a:solidFill>
                  <a:schemeClr val="lt2"/>
                </a:solidFill>
                <a:latin typeface="Arial"/>
                <a:ea typeface="Arial"/>
                <a:cs typeface="Arial"/>
                <a:sym typeface="Arial"/>
              </a:rPr>
              <a:t>Best ETS with no Lambda assigned: </a:t>
            </a:r>
            <a:endParaRPr b="0" i="0" sz="1400" u="none" cap="none" strike="noStrike">
              <a:solidFill>
                <a:srgbClr val="000000"/>
              </a:solidFill>
              <a:latin typeface="Arial"/>
              <a:ea typeface="Arial"/>
              <a:cs typeface="Arial"/>
              <a:sym typeface="Arial"/>
            </a:endParaRPr>
          </a:p>
          <a:p>
            <a:pPr indent="0" lvl="0" marL="0" marR="0" rtl="0" algn="just">
              <a:lnSpc>
                <a:spcPct val="120008"/>
              </a:lnSpc>
              <a:spcBef>
                <a:spcPts val="0"/>
              </a:spcBef>
              <a:spcAft>
                <a:spcPts val="0"/>
              </a:spcAft>
              <a:buClr>
                <a:srgbClr val="000000"/>
              </a:buClr>
              <a:buSzPts val="2399"/>
              <a:buFont typeface="Arial"/>
              <a:buNone/>
            </a:pPr>
            <a:r>
              <a:rPr b="0" i="0" lang="en-US" sz="2399" u="none" cap="none" strike="noStrike">
                <a:solidFill>
                  <a:schemeClr val="lt2"/>
                </a:solidFill>
                <a:latin typeface="Arial"/>
                <a:ea typeface="Arial"/>
                <a:cs typeface="Arial"/>
                <a:sym typeface="Arial"/>
              </a:rPr>
              <a:t>	Best Testing MAPE &amp; MASE</a:t>
            </a:r>
            <a:endParaRPr b="0" i="0" sz="1400" u="none" cap="none" strike="noStrike">
              <a:solidFill>
                <a:srgbClr val="000000"/>
              </a:solidFill>
              <a:latin typeface="Arial"/>
              <a:ea typeface="Arial"/>
              <a:cs typeface="Arial"/>
              <a:sym typeface="Arial"/>
            </a:endParaRPr>
          </a:p>
          <a:p>
            <a:pPr indent="0" lvl="0" marL="0" marR="0" rtl="0" algn="just">
              <a:lnSpc>
                <a:spcPct val="120008"/>
              </a:lnSpc>
              <a:spcBef>
                <a:spcPts val="0"/>
              </a:spcBef>
              <a:spcAft>
                <a:spcPts val="0"/>
              </a:spcAft>
              <a:buClr>
                <a:srgbClr val="000000"/>
              </a:buClr>
              <a:buSzPts val="2399"/>
              <a:buFont typeface="Arial"/>
              <a:buNone/>
            </a:pPr>
            <a:r>
              <a:rPr b="0" i="0" lang="en-US" sz="2399" u="none" cap="none" strike="noStrike">
                <a:solidFill>
                  <a:schemeClr val="lt2"/>
                </a:solidFill>
                <a:latin typeface="Arial"/>
                <a:ea typeface="Arial"/>
                <a:cs typeface="Arial"/>
                <a:sym typeface="Arial"/>
              </a:rPr>
              <a:t>	Smallest sigma, AIC</a:t>
            </a:r>
            <a:endParaRPr b="0" i="0" sz="1400" u="none" cap="none" strike="noStrike">
              <a:solidFill>
                <a:srgbClr val="000000"/>
              </a:solidFill>
              <a:latin typeface="Arial"/>
              <a:ea typeface="Arial"/>
              <a:cs typeface="Arial"/>
              <a:sym typeface="Arial"/>
            </a:endParaRPr>
          </a:p>
          <a:p>
            <a:pPr indent="0" lvl="0" marL="0" marR="0" rtl="0" algn="just">
              <a:lnSpc>
                <a:spcPct val="120008"/>
              </a:lnSpc>
              <a:spcBef>
                <a:spcPts val="0"/>
              </a:spcBef>
              <a:spcAft>
                <a:spcPts val="0"/>
              </a:spcAft>
              <a:buClr>
                <a:srgbClr val="000000"/>
              </a:buClr>
              <a:buSzPts val="2399"/>
              <a:buFont typeface="Arial"/>
              <a:buNone/>
            </a:pPr>
            <a:r>
              <a:rPr b="0" i="0" lang="en-US" sz="2399" u="none" cap="none" strike="noStrike">
                <a:solidFill>
                  <a:schemeClr val="lt2"/>
                </a:solidFill>
                <a:latin typeface="Arial"/>
                <a:ea typeface="Arial"/>
                <a:cs typeface="Arial"/>
                <a:sym typeface="Arial"/>
              </a:rPr>
              <a:t>	Tight Forecast Interval</a:t>
            </a:r>
            <a:endParaRPr b="0" i="0" sz="2399" u="none" cap="none" strike="noStrike">
              <a:solidFill>
                <a:schemeClr val="lt2"/>
              </a:solidFill>
              <a:latin typeface="Arial"/>
              <a:ea typeface="Arial"/>
              <a:cs typeface="Arial"/>
              <a:sym typeface="Arial"/>
            </a:endParaRPr>
          </a:p>
          <a:p>
            <a:pPr indent="0" lvl="0" marL="0" marR="0" rtl="0" algn="just">
              <a:lnSpc>
                <a:spcPct val="120008"/>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aphicFrame>
        <p:nvGraphicFramePr>
          <p:cNvPr id="226" name="Google Shape;226;g7ac2a4d293_1_109"/>
          <p:cNvGraphicFramePr/>
          <p:nvPr/>
        </p:nvGraphicFramePr>
        <p:xfrm>
          <a:off x="9311493" y="7213716"/>
          <a:ext cx="3000000" cy="3000000"/>
        </p:xfrm>
        <a:graphic>
          <a:graphicData uri="http://schemas.openxmlformats.org/drawingml/2006/table">
            <a:tbl>
              <a:tblPr>
                <a:noFill/>
                <a:tableStyleId>{A3360BBF-FF23-4697-A245-E6E80A0DE95E}</a:tableStyleId>
              </a:tblPr>
              <a:tblGrid>
                <a:gridCol w="1754425"/>
                <a:gridCol w="2357600"/>
                <a:gridCol w="2943025"/>
                <a:gridCol w="1882050"/>
              </a:tblGrid>
              <a:tr h="556200">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Model</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ANA lambda = -0.0731</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Best.ETS lambda = -0.0731</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Best.ETS</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200">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Sigma</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0.1018</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0.0987</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highlight>
                            <a:srgbClr val="FFFF00"/>
                          </a:highlight>
                          <a:latin typeface="Arial"/>
                          <a:ea typeface="Arial"/>
                          <a:cs typeface="Arial"/>
                          <a:sym typeface="Arial"/>
                        </a:rPr>
                        <a:t>0.0952</a:t>
                      </a:r>
                      <a:endParaRPr sz="3600" u="none" cap="none" strike="noStrike">
                        <a:highlight>
                          <a:srgbClr val="FFFF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200">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AIC</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-23.279590</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-30.33123 </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highlight>
                            <a:srgbClr val="FFFF00"/>
                          </a:highlight>
                          <a:latin typeface="Arial"/>
                          <a:ea typeface="Arial"/>
                          <a:cs typeface="Arial"/>
                          <a:sym typeface="Arial"/>
                        </a:rPr>
                        <a:t>-91.17163</a:t>
                      </a:r>
                      <a:endParaRPr sz="3600" u="none" cap="none" strike="noStrike">
                        <a:highlight>
                          <a:srgbClr val="FFFF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72650">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Forecast Interval</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0.2471858</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0.2432969</a:t>
                      </a:r>
                      <a:endParaRPr sz="36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highlight>
                            <a:srgbClr val="FFFF00"/>
                          </a:highlight>
                          <a:latin typeface="Arial"/>
                          <a:ea typeface="Arial"/>
                          <a:cs typeface="Arial"/>
                          <a:sym typeface="Arial"/>
                        </a:rPr>
                        <a:t>0.2432969</a:t>
                      </a:r>
                      <a:endParaRPr sz="3600" u="none" cap="none" strike="noStrike">
                        <a:highlight>
                          <a:srgbClr val="FFFF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27" name="Google Shape;227;g7ac2a4d293_1_109"/>
          <p:cNvSpPr/>
          <p:nvPr/>
        </p:nvSpPr>
        <p:spPr>
          <a:xfrm>
            <a:off x="9346919" y="4024358"/>
            <a:ext cx="26589901" cy="92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8" name="Google Shape;228;g7ac2a4d293_1_109"/>
          <p:cNvSpPr txBox="1"/>
          <p:nvPr/>
        </p:nvSpPr>
        <p:spPr>
          <a:xfrm>
            <a:off x="8013032" y="9889958"/>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7ac2a4d293_1_109"/>
          <p:cNvSpPr txBox="1"/>
          <p:nvPr/>
        </p:nvSpPr>
        <p:spPr>
          <a:xfrm>
            <a:off x="553534" y="4525808"/>
            <a:ext cx="26745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00"/>
                </a:highlight>
                <a:latin typeface="Arial"/>
                <a:ea typeface="Arial"/>
                <a:cs typeface="Arial"/>
                <a:sym typeface="Arial"/>
              </a:rPr>
              <a:t>ETS(A,N,A)</a:t>
            </a:r>
            <a:endParaRPr b="0" i="0" sz="1400" u="none" cap="none" strike="noStrike">
              <a:solidFill>
                <a:srgbClr val="000000"/>
              </a:solidFill>
              <a:latin typeface="Arial"/>
              <a:ea typeface="Arial"/>
              <a:cs typeface="Arial"/>
              <a:sym typeface="Arial"/>
            </a:endParaRPr>
          </a:p>
        </p:txBody>
      </p:sp>
      <p:sp>
        <p:nvSpPr>
          <p:cNvPr id="230" name="Google Shape;230;g7ac2a4d293_1_109"/>
          <p:cNvSpPr txBox="1"/>
          <p:nvPr/>
        </p:nvSpPr>
        <p:spPr>
          <a:xfrm>
            <a:off x="2863515" y="4024358"/>
            <a:ext cx="32484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00"/>
                </a:highlight>
                <a:latin typeface="Arial"/>
                <a:ea typeface="Arial"/>
                <a:cs typeface="Arial"/>
                <a:sym typeface="Arial"/>
              </a:rPr>
              <a:t>ETS(A,N,N) lambda = -.07</a:t>
            </a:r>
            <a:endParaRPr b="0" i="0" sz="1400" u="none" cap="none" strike="noStrike">
              <a:solidFill>
                <a:srgbClr val="000000"/>
              </a:solidFill>
              <a:latin typeface="Arial"/>
              <a:ea typeface="Arial"/>
              <a:cs typeface="Arial"/>
              <a:sym typeface="Arial"/>
            </a:endParaRPr>
          </a:p>
        </p:txBody>
      </p:sp>
      <p:sp>
        <p:nvSpPr>
          <p:cNvPr id="231" name="Google Shape;231;g7ac2a4d293_1_109"/>
          <p:cNvSpPr txBox="1"/>
          <p:nvPr/>
        </p:nvSpPr>
        <p:spPr>
          <a:xfrm>
            <a:off x="6713620" y="4947688"/>
            <a:ext cx="3252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00"/>
                </a:highlight>
                <a:latin typeface="Arial"/>
                <a:ea typeface="Arial"/>
                <a:cs typeface="Arial"/>
                <a:sym typeface="Arial"/>
              </a:rPr>
              <a:t>ETS(M,N,N)</a:t>
            </a:r>
            <a:endParaRPr b="0" i="0" sz="1400" u="none" cap="none" strike="noStrike">
              <a:solidFill>
                <a:srgbClr val="000000"/>
              </a:solidFill>
              <a:latin typeface="Arial"/>
              <a:ea typeface="Arial"/>
              <a:cs typeface="Arial"/>
              <a:sym typeface="Arial"/>
            </a:endParaRPr>
          </a:p>
        </p:txBody>
      </p:sp>
      <p:pic>
        <p:nvPicPr>
          <p:cNvPr id="232" name="Google Shape;232;g7ac2a4d293_1_109"/>
          <p:cNvPicPr preferRelativeResize="0"/>
          <p:nvPr/>
        </p:nvPicPr>
        <p:blipFill rotWithShape="1">
          <a:blip r:embed="rId5">
            <a:alphaModFix/>
          </a:blip>
          <a:srcRect b="0" l="0" r="0" t="0"/>
          <a:stretch/>
        </p:blipFill>
        <p:spPr>
          <a:xfrm>
            <a:off x="9144000" y="2362943"/>
            <a:ext cx="9077233" cy="34493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